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80" r:id="rId4"/>
    <p:sldId id="281" r:id="rId5"/>
    <p:sldId id="282" r:id="rId6"/>
    <p:sldId id="265" r:id="rId7"/>
    <p:sldId id="270" r:id="rId8"/>
    <p:sldId id="271" r:id="rId9"/>
    <p:sldId id="273" r:id="rId10"/>
    <p:sldId id="262" r:id="rId1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Li" initials="EL" lastIdx="1" clrIdx="0">
    <p:extLst>
      <p:ext uri="{19B8F6BF-5375-455C-9EA6-DF929625EA0E}">
        <p15:presenceInfo xmlns:p15="http://schemas.microsoft.com/office/powerpoint/2012/main" userId="S::eric.li@kaikutek.com::98b6bc98-da5a-46c3-8885-02ca57d143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2101F"/>
    <a:srgbClr val="033047"/>
    <a:srgbClr val="021325"/>
    <a:srgbClr val="001B50"/>
    <a:srgbClr val="102D6E"/>
    <a:srgbClr val="09193D"/>
    <a:srgbClr val="00FFFF"/>
    <a:srgbClr val="F3FAFF"/>
    <a:srgbClr val="E1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2" autoAdjust="0"/>
    <p:restoredTop sz="94660"/>
  </p:normalViewPr>
  <p:slideViewPr>
    <p:cSldViewPr snapToGrid="0">
      <p:cViewPr varScale="1">
        <p:scale>
          <a:sx n="85" d="100"/>
          <a:sy n="85"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flip="none" rotWithShape="1">
          <a:gsLst>
            <a:gs pos="56000">
              <a:srgbClr val="000000"/>
            </a:gs>
            <a:gs pos="94000">
              <a:srgbClr val="005C71"/>
            </a:gs>
            <a:gs pos="80000">
              <a:srgbClr val="002060">
                <a:lumMod val="65000"/>
              </a:srgbClr>
            </a:gs>
            <a:gs pos="100000">
              <a:srgbClr val="00FFFF">
                <a:lumMod val="63000"/>
              </a:srgbClr>
            </a:gs>
          </a:gsLst>
          <a:lin ang="0" scaled="0"/>
          <a:tileRect/>
        </a:gradFill>
        <a:effectLst/>
      </p:bgPr>
    </p:bg>
    <p:spTree>
      <p:nvGrpSpPr>
        <p:cNvPr id="1" name=""/>
        <p:cNvGrpSpPr/>
        <p:nvPr/>
      </p:nvGrpSpPr>
      <p:grpSpPr>
        <a:xfrm>
          <a:off x="0" y="0"/>
          <a:ext cx="0" cy="0"/>
          <a:chOff x="0" y="0"/>
          <a:chExt cx="0" cy="0"/>
        </a:xfrm>
      </p:grpSpPr>
      <p:pic>
        <p:nvPicPr>
          <p:cNvPr id="13" name="Google Shape;10;p30"/>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7917460" y="-316356"/>
            <a:ext cx="4274540" cy="6858000"/>
          </a:xfrm>
          <a:prstGeom prst="rect">
            <a:avLst/>
          </a:prstGeom>
          <a:noFill/>
          <a:ln>
            <a:noFill/>
          </a:ln>
        </p:spPr>
      </p:pic>
      <p:pic>
        <p:nvPicPr>
          <p:cNvPr id="8" name="圖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171" y="0"/>
            <a:ext cx="6594021" cy="6858000"/>
          </a:xfrm>
          <a:prstGeom prst="rect">
            <a:avLst/>
          </a:prstGeom>
          <a:gradFill>
            <a:gsLst>
              <a:gs pos="32000">
                <a:srgbClr val="000000"/>
              </a:gs>
              <a:gs pos="93000">
                <a:srgbClr val="001842"/>
              </a:gs>
              <a:gs pos="68000">
                <a:srgbClr val="002060">
                  <a:lumMod val="68000"/>
                </a:srgbClr>
              </a:gs>
              <a:gs pos="100000">
                <a:srgbClr val="00FFFF">
                  <a:lumMod val="63000"/>
                </a:srgbClr>
              </a:gs>
            </a:gsLst>
            <a:lin ang="0" scaled="1"/>
          </a:gradFill>
        </p:spPr>
      </p:pic>
      <p:grpSp>
        <p:nvGrpSpPr>
          <p:cNvPr id="12" name="群組 11"/>
          <p:cNvGrpSpPr/>
          <p:nvPr userDrawn="1"/>
        </p:nvGrpSpPr>
        <p:grpSpPr>
          <a:xfrm>
            <a:off x="9438300" y="193035"/>
            <a:ext cx="2060456" cy="54662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
        <p:nvSpPr>
          <p:cNvPr id="3" name="副標題 2"/>
          <p:cNvSpPr>
            <a:spLocks noGrp="1"/>
          </p:cNvSpPr>
          <p:nvPr>
            <p:ph type="subTitle" idx="1"/>
          </p:nvPr>
        </p:nvSpPr>
        <p:spPr>
          <a:xfrm>
            <a:off x="4838700" y="4968092"/>
            <a:ext cx="6642100" cy="1175079"/>
          </a:xfrm>
        </p:spPr>
        <p:txBody>
          <a:bodyPr anchor="ct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2" name="標題 1"/>
          <p:cNvSpPr>
            <a:spLocks noGrp="1"/>
          </p:cNvSpPr>
          <p:nvPr>
            <p:ph type="ctrTitle"/>
          </p:nvPr>
        </p:nvSpPr>
        <p:spPr>
          <a:xfrm>
            <a:off x="4533900" y="2304255"/>
            <a:ext cx="6946900" cy="2514874"/>
          </a:xfrm>
        </p:spPr>
        <p:txBody>
          <a:bodyPr anchor="ctr">
            <a:normAutofit/>
          </a:bodyPr>
          <a:lstStyle>
            <a:lvl1pPr algn="ctr">
              <a:defRPr sz="4800">
                <a:solidFill>
                  <a:schemeClr val="bg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15" name="文字方塊 14"/>
          <p:cNvSpPr txBox="1"/>
          <p:nvPr userDrawn="1"/>
        </p:nvSpPr>
        <p:spPr>
          <a:xfrm>
            <a:off x="116419" y="6414871"/>
            <a:ext cx="5961384" cy="384721"/>
          </a:xfrm>
          <a:prstGeom prst="rect">
            <a:avLst/>
          </a:prstGeom>
          <a:noFill/>
        </p:spPr>
        <p:txBody>
          <a:bodyPr wrap="square" rtlCol="0">
            <a:spAutoFit/>
          </a:bodyPr>
          <a:lstStyle/>
          <a:p>
            <a:r>
              <a:rPr lang="en-US" altLang="zh-TW" sz="1900" b="1" i="1" dirty="0">
                <a:solidFill>
                  <a:srgbClr val="00FFFF"/>
                </a:solidFill>
                <a:latin typeface="+mn-lt"/>
              </a:rPr>
              <a:t>Echoing the Future – Bridging the World</a:t>
            </a:r>
            <a:endParaRPr lang="zh-TW" altLang="en-US" sz="1900" b="1" i="1" dirty="0">
              <a:solidFill>
                <a:srgbClr val="00FFFF"/>
              </a:solidFill>
              <a:latin typeface="+mn-lt"/>
            </a:endParaRPr>
          </a:p>
        </p:txBody>
      </p:sp>
    </p:spTree>
    <p:extLst>
      <p:ext uri="{BB962C8B-B14F-4D97-AF65-F5344CB8AC3E}">
        <p14:creationId xmlns:p14="http://schemas.microsoft.com/office/powerpoint/2010/main" val="2673569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14749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353920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4" name="圖片 13"/>
          <p:cNvPicPr>
            <a:picLocks noChangeAspect="1"/>
          </p:cNvPicPr>
          <p:nvPr userDrawn="1"/>
        </p:nvPicPr>
        <p:blipFill rotWithShape="1">
          <a:blip r:embed="rId2" cstate="email">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81000" contrast="-100000"/>
                    </a14:imgEffect>
                  </a14:imgLayer>
                </a14:imgProps>
              </a:ext>
              <a:ext uri="{28A0092B-C50C-407E-A947-70E740481C1C}">
                <a14:useLocalDpi xmlns:a14="http://schemas.microsoft.com/office/drawing/2010/main"/>
              </a:ext>
            </a:extLst>
          </a:blip>
          <a:srcRect/>
          <a:stretch/>
        </p:blipFill>
        <p:spPr>
          <a:xfrm>
            <a:off x="10711542" y="-181429"/>
            <a:ext cx="1494972" cy="6858000"/>
          </a:xfrm>
          <a:prstGeom prst="rect">
            <a:avLst/>
          </a:prstGeom>
        </p:spPr>
      </p:pic>
      <p:sp>
        <p:nvSpPr>
          <p:cNvPr id="16" name="矩形 15"/>
          <p:cNvSpPr/>
          <p:nvPr userDrawn="1"/>
        </p:nvSpPr>
        <p:spPr>
          <a:xfrm>
            <a:off x="10711543" y="0"/>
            <a:ext cx="1480458" cy="6428398"/>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299200"/>
            <a:ext cx="12192000" cy="55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userDrawn="1"/>
        </p:nvSpPr>
        <p:spPr>
          <a:xfrm>
            <a:off x="4158663" y="6563323"/>
            <a:ext cx="4170733" cy="230832"/>
          </a:xfrm>
          <a:prstGeom prst="rect">
            <a:avLst/>
          </a:prstGeom>
          <a:noFill/>
        </p:spPr>
        <p:txBody>
          <a:bodyPr wrap="square" rtlCol="0">
            <a:spAutoFit/>
          </a:bodyPr>
          <a:lstStyle/>
          <a:p>
            <a:pPr algn="ctr"/>
            <a:r>
              <a:rPr lang="en-US" altLang="zh-TW" sz="900" spc="0" baseline="0" dirty="0">
                <a:solidFill>
                  <a:schemeClr val="bg1"/>
                </a:solidFill>
              </a:rPr>
              <a:t>@Copyright 2021 </a:t>
            </a:r>
            <a:r>
              <a:rPr lang="en-US" altLang="zh-TW" sz="900" spc="0" baseline="0" dirty="0" err="1">
                <a:solidFill>
                  <a:schemeClr val="bg1"/>
                </a:solidFill>
              </a:rPr>
              <a:t>KaiKuTek</a:t>
            </a:r>
            <a:r>
              <a:rPr lang="en-US" altLang="zh-TW" sz="900" spc="0" baseline="0" dirty="0">
                <a:solidFill>
                  <a:schemeClr val="bg1"/>
                </a:solidFill>
              </a:rPr>
              <a:t> INC.. All Rights Reserved.</a:t>
            </a:r>
          </a:p>
        </p:txBody>
      </p:sp>
      <p:sp>
        <p:nvSpPr>
          <p:cNvPr id="10" name="文字方塊 9"/>
          <p:cNvSpPr txBox="1"/>
          <p:nvPr userDrawn="1"/>
        </p:nvSpPr>
        <p:spPr>
          <a:xfrm>
            <a:off x="7940789" y="6479252"/>
            <a:ext cx="3622675" cy="338554"/>
          </a:xfrm>
          <a:prstGeom prst="rect">
            <a:avLst/>
          </a:prstGeom>
          <a:noFill/>
        </p:spPr>
        <p:txBody>
          <a:bodyPr wrap="square" rtlCol="0">
            <a:spAutoFit/>
          </a:bodyPr>
          <a:lstStyle/>
          <a:p>
            <a:r>
              <a:rPr lang="en-US" altLang="zh-TW" sz="1600" i="1" dirty="0">
                <a:solidFill>
                  <a:srgbClr val="00FFFF"/>
                </a:solidFill>
              </a:rPr>
              <a:t>Echoing</a:t>
            </a:r>
            <a:r>
              <a:rPr lang="en-US" altLang="zh-TW" sz="1600" i="1" baseline="0" dirty="0">
                <a:solidFill>
                  <a:srgbClr val="00FFFF"/>
                </a:solidFill>
              </a:rPr>
              <a:t> the Future – Bridging the World</a:t>
            </a:r>
            <a:endParaRPr lang="zh-TW" altLang="en-US" sz="1600" i="1" dirty="0">
              <a:solidFill>
                <a:srgbClr val="00FFFF"/>
              </a:solidFill>
            </a:endParaRPr>
          </a:p>
        </p:txBody>
      </p:sp>
      <p:pic>
        <p:nvPicPr>
          <p:cNvPr id="11" name="圖片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6009" y="6378770"/>
            <a:ext cx="1420951" cy="374155"/>
          </a:xfrm>
          <a:prstGeom prst="rect">
            <a:avLst/>
          </a:prstGeom>
        </p:spPr>
      </p:pic>
      <p:sp>
        <p:nvSpPr>
          <p:cNvPr id="13" name="文字方塊 12"/>
          <p:cNvSpPr txBox="1"/>
          <p:nvPr userDrawn="1"/>
        </p:nvSpPr>
        <p:spPr>
          <a:xfrm>
            <a:off x="10121900" y="50800"/>
            <a:ext cx="1485106" cy="369332"/>
          </a:xfrm>
          <a:prstGeom prst="rect">
            <a:avLst/>
          </a:prstGeom>
          <a:noFill/>
        </p:spPr>
        <p:txBody>
          <a:bodyPr wrap="square" rtlCol="0">
            <a:spAutoFit/>
          </a:bodyPr>
          <a:lstStyle/>
          <a:p>
            <a:r>
              <a:rPr lang="en-US" altLang="zh-TW" b="1" i="1" dirty="0">
                <a:solidFill>
                  <a:srgbClr val="FF0000"/>
                </a:solidFill>
              </a:rPr>
              <a:t>Confidential</a:t>
            </a:r>
            <a:endParaRPr lang="zh-TW" altLang="en-US" b="1" i="1" dirty="0">
              <a:solidFill>
                <a:srgbClr val="FF0000"/>
              </a:solidFill>
            </a:endParaRPr>
          </a:p>
        </p:txBody>
      </p:sp>
      <p:pic>
        <p:nvPicPr>
          <p:cNvPr id="12" name="圖片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835421" y="6428398"/>
            <a:ext cx="1652759" cy="350385"/>
          </a:xfrm>
          <a:prstGeom prst="rect">
            <a:avLst/>
          </a:prstGeom>
        </p:spPr>
      </p:pic>
      <p:sp>
        <p:nvSpPr>
          <p:cNvPr id="15" name="文字方塊 14"/>
          <p:cNvSpPr txBox="1"/>
          <p:nvPr userDrawn="1"/>
        </p:nvSpPr>
        <p:spPr>
          <a:xfrm>
            <a:off x="2500313" y="65135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
        <p:nvSpPr>
          <p:cNvPr id="2" name="標題 1"/>
          <p:cNvSpPr>
            <a:spLocks noGrp="1"/>
          </p:cNvSpPr>
          <p:nvPr>
            <p:ph type="title"/>
          </p:nvPr>
        </p:nvSpPr>
        <p:spPr>
          <a:xfrm>
            <a:off x="838200" y="365125"/>
            <a:ext cx="10515600" cy="941161"/>
          </a:xfrm>
        </p:spPr>
        <p:txBody>
          <a:bodyPr/>
          <a:lstStyle>
            <a:lvl1pPr>
              <a:defRPr>
                <a:latin typeface="+mn-lt"/>
              </a:defRPr>
            </a:lvl1pPr>
          </a:lstStyle>
          <a:p>
            <a:r>
              <a:rPr lang="zh-TW" altLang="en-US" dirty="0"/>
              <a:t>按一下以編輯母片標題樣式</a:t>
            </a:r>
          </a:p>
        </p:txBody>
      </p:sp>
      <p:sp>
        <p:nvSpPr>
          <p:cNvPr id="3" name="內容版面配置區 2"/>
          <p:cNvSpPr>
            <a:spLocks noGrp="1"/>
          </p:cNvSpPr>
          <p:nvPr>
            <p:ph idx="1"/>
          </p:nvPr>
        </p:nvSpPr>
        <p:spPr>
          <a:xfrm>
            <a:off x="838200" y="1407886"/>
            <a:ext cx="10515600" cy="476907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286030585"/>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rotWithShape="1">
          <a:blip r:embed="rId2"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grpSp>
        <p:nvGrpSpPr>
          <p:cNvPr id="6" name="群組 5"/>
          <p:cNvGrpSpPr/>
          <p:nvPr userDrawn="1"/>
        </p:nvGrpSpPr>
        <p:grpSpPr>
          <a:xfrm>
            <a:off x="-1" y="0"/>
            <a:ext cx="4556034" cy="6858000"/>
            <a:chOff x="-1" y="0"/>
            <a:chExt cx="4223657" cy="6858000"/>
          </a:xfrm>
        </p:grpSpPr>
        <p:pic>
          <p:nvPicPr>
            <p:cNvPr id="7" name="圖片 6"/>
            <p:cNvPicPr>
              <a:picLocks noChangeAspect="1"/>
            </p:cNvPicPr>
            <p:nvPr userDrawn="1"/>
          </p:nvPicPr>
          <p:blipFill rotWithShape="1">
            <a:blip r:embed="rId3" cstate="email">
              <a:extLst>
                <a:ext uri="{28A0092B-C50C-407E-A947-70E740481C1C}">
                  <a14:useLocalDpi xmlns:a14="http://schemas.microsoft.com/office/drawing/2010/main"/>
                </a:ext>
              </a:extLst>
            </a:blip>
            <a:srcRect b="7122"/>
            <a:stretch/>
          </p:blipFill>
          <p:spPr>
            <a:xfrm rot="5400000">
              <a:off x="-1317172" y="1317172"/>
              <a:ext cx="6858000" cy="4223656"/>
            </a:xfrm>
            <a:prstGeom prst="rect">
              <a:avLst/>
            </a:prstGeom>
          </p:spPr>
        </p:pic>
        <p:sp>
          <p:nvSpPr>
            <p:cNvPr id="8" name="矩形 7"/>
            <p:cNvSpPr/>
            <p:nvPr userDrawn="1"/>
          </p:nvSpPr>
          <p:spPr>
            <a:xfrm>
              <a:off x="-1" y="0"/>
              <a:ext cx="4223657" cy="6858000"/>
            </a:xfrm>
            <a:prstGeom prst="rect">
              <a:avLst/>
            </a:prstGeom>
            <a:solidFill>
              <a:srgbClr val="00206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標題 1"/>
          <p:cNvSpPr>
            <a:spLocks noGrp="1"/>
          </p:cNvSpPr>
          <p:nvPr>
            <p:ph type="title"/>
          </p:nvPr>
        </p:nvSpPr>
        <p:spPr>
          <a:xfrm>
            <a:off x="4862286" y="2624431"/>
            <a:ext cx="7166201" cy="1325563"/>
          </a:xfrm>
        </p:spPr>
        <p:txBody>
          <a:bodyPr/>
          <a:lstStyle>
            <a:lvl1pPr>
              <a:defRPr b="1">
                <a:latin typeface="Candara" panose="020E0502030303020204" pitchFamily="34" charset="0"/>
              </a:defRPr>
            </a:lvl1pPr>
          </a:lstStyle>
          <a:p>
            <a:r>
              <a:rPr lang="zh-TW" altLang="en-US" dirty="0"/>
              <a:t>按一下以編輯母片標題樣式</a:t>
            </a:r>
          </a:p>
        </p:txBody>
      </p:sp>
      <p:sp>
        <p:nvSpPr>
          <p:cNvPr id="10" name="文字方塊 9"/>
          <p:cNvSpPr txBox="1"/>
          <p:nvPr userDrawn="1"/>
        </p:nvSpPr>
        <p:spPr>
          <a:xfrm>
            <a:off x="4556033" y="6595873"/>
            <a:ext cx="3201127" cy="200055"/>
          </a:xfrm>
          <a:prstGeom prst="rect">
            <a:avLst/>
          </a:prstGeom>
          <a:noFill/>
        </p:spPr>
        <p:txBody>
          <a:bodyPr wrap="square" rtlCol="0">
            <a:spAutoFit/>
          </a:bodyPr>
          <a:lstStyle/>
          <a:p>
            <a:r>
              <a:rPr lang="en-US" altLang="zh-TW" sz="700" dirty="0">
                <a:solidFill>
                  <a:schemeClr val="tx1">
                    <a:lumMod val="95000"/>
                    <a:lumOff val="5000"/>
                  </a:schemeClr>
                </a:solidFill>
              </a:rPr>
              <a:t>@Copyright 2021 JMicron Technology Corp &amp; </a:t>
            </a:r>
            <a:r>
              <a:rPr lang="en-US" altLang="zh-TW" sz="700" dirty="0" err="1">
                <a:solidFill>
                  <a:schemeClr val="tx1">
                    <a:lumMod val="95000"/>
                    <a:lumOff val="5000"/>
                  </a:schemeClr>
                </a:solidFill>
              </a:rPr>
              <a:t>KaiKuTek</a:t>
            </a:r>
            <a:r>
              <a:rPr lang="en-US" altLang="zh-TW" sz="700" dirty="0">
                <a:solidFill>
                  <a:schemeClr val="tx1">
                    <a:lumMod val="95000"/>
                    <a:lumOff val="5000"/>
                  </a:schemeClr>
                </a:solidFill>
              </a:rPr>
              <a:t> INC.</a:t>
            </a:r>
            <a:r>
              <a:rPr lang="en-US" altLang="zh-TW" sz="700" baseline="0" dirty="0">
                <a:solidFill>
                  <a:schemeClr val="tx1">
                    <a:lumMod val="95000"/>
                    <a:lumOff val="5000"/>
                  </a:schemeClr>
                </a:solidFill>
              </a:rPr>
              <a:t>. All Rights Reserved.</a:t>
            </a:r>
            <a:endParaRPr lang="zh-TW" altLang="en-US" sz="700" dirty="0">
              <a:solidFill>
                <a:schemeClr val="tx1">
                  <a:lumMod val="95000"/>
                  <a:lumOff val="5000"/>
                </a:schemeClr>
              </a:solidFill>
            </a:endParaRPr>
          </a:p>
        </p:txBody>
      </p:sp>
      <p:pic>
        <p:nvPicPr>
          <p:cNvPr id="14" name="圖片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2598" y="179986"/>
            <a:ext cx="1741814" cy="458642"/>
          </a:xfrm>
          <a:prstGeom prst="rect">
            <a:avLst/>
          </a:prstGeom>
        </p:spPr>
      </p:pic>
      <p:sp>
        <p:nvSpPr>
          <p:cNvPr id="16" name="文字方塊 15"/>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Tree>
    <p:extLst>
      <p:ext uri="{BB962C8B-B14F-4D97-AF65-F5344CB8AC3E}">
        <p14:creationId xmlns:p14="http://schemas.microsoft.com/office/powerpoint/2010/main" val="2571324292"/>
      </p:ext>
    </p:extLst>
  </p:cSld>
  <p:clrMapOvr>
    <a:masterClrMapping/>
  </p:clrMapOvr>
  <p:extLst>
    <p:ext uri="{DCECCB84-F9BA-43D5-87BE-67443E8EF086}">
      <p15:sldGuideLst xmlns:p15="http://schemas.microsoft.com/office/powerpoint/2012/main">
        <p15:guide id="1" orient="horz" pos="424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567096" cy="6858000"/>
          </a:xfrm>
          <a:prstGeom prst="rect">
            <a:avLst/>
          </a:prstGeom>
        </p:spPr>
      </p:pic>
      <p:pic>
        <p:nvPicPr>
          <p:cNvPr id="9" name="圖片 8"/>
          <p:cNvPicPr>
            <a:picLocks noChangeAspect="1"/>
          </p:cNvPicPr>
          <p:nvPr userDrawn="1"/>
        </p:nvPicPr>
        <p:blipFill rotWithShape="1">
          <a:blip r:embed="rId3"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sp>
        <p:nvSpPr>
          <p:cNvPr id="10" name="矩形 9"/>
          <p:cNvSpPr/>
          <p:nvPr userDrawn="1"/>
        </p:nvSpPr>
        <p:spPr>
          <a:xfrm>
            <a:off x="13797" y="0"/>
            <a:ext cx="4553298" cy="6858000"/>
          </a:xfrm>
          <a:prstGeom prst="rect">
            <a:avLst/>
          </a:prstGeom>
          <a:solidFill>
            <a:srgbClr val="001F5C">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userDrawn="1"/>
        </p:nvSpPr>
        <p:spPr>
          <a:xfrm>
            <a:off x="5153479" y="6595872"/>
            <a:ext cx="2875302" cy="230832"/>
          </a:xfrm>
          <a:prstGeom prst="rect">
            <a:avLst/>
          </a:prstGeom>
          <a:noFill/>
        </p:spPr>
        <p:txBody>
          <a:bodyPr wrap="square" rtlCol="0">
            <a:spAutoFit/>
          </a:bodyPr>
          <a:lstStyle/>
          <a:p>
            <a:r>
              <a:rPr lang="en-US" altLang="zh-TW" sz="900" dirty="0">
                <a:solidFill>
                  <a:schemeClr val="tx1">
                    <a:lumMod val="95000"/>
                    <a:lumOff val="5000"/>
                  </a:schemeClr>
                </a:solidFill>
              </a:rPr>
              <a:t>@Copyright 2021 </a:t>
            </a:r>
            <a:r>
              <a:rPr lang="en-US" altLang="zh-TW" sz="900" baseline="0" dirty="0">
                <a:solidFill>
                  <a:schemeClr val="tx1">
                    <a:lumMod val="95000"/>
                    <a:lumOff val="5000"/>
                  </a:schemeClr>
                </a:solidFill>
              </a:rPr>
              <a:t> </a:t>
            </a:r>
            <a:r>
              <a:rPr lang="en-US" altLang="zh-TW" sz="900" dirty="0" err="1">
                <a:solidFill>
                  <a:schemeClr val="tx1">
                    <a:lumMod val="95000"/>
                    <a:lumOff val="5000"/>
                  </a:schemeClr>
                </a:solidFill>
              </a:rPr>
              <a:t>KaiKuTeK</a:t>
            </a:r>
            <a:r>
              <a:rPr lang="en-US" altLang="zh-TW" sz="900" dirty="0">
                <a:solidFill>
                  <a:schemeClr val="tx1">
                    <a:lumMod val="95000"/>
                    <a:lumOff val="5000"/>
                  </a:schemeClr>
                </a:solidFill>
              </a:rPr>
              <a:t> INC.</a:t>
            </a:r>
            <a:r>
              <a:rPr lang="en-US" altLang="zh-TW" sz="900" baseline="0" dirty="0">
                <a:solidFill>
                  <a:schemeClr val="tx1">
                    <a:lumMod val="95000"/>
                    <a:lumOff val="5000"/>
                  </a:schemeClr>
                </a:solidFill>
              </a:rPr>
              <a:t>. All Rights Reserved.</a:t>
            </a:r>
            <a:endParaRPr lang="zh-TW" altLang="en-US" sz="900" dirty="0">
              <a:solidFill>
                <a:schemeClr val="tx1">
                  <a:lumMod val="95000"/>
                  <a:lumOff val="5000"/>
                </a:schemeClr>
              </a:solidFill>
            </a:endParaRPr>
          </a:p>
        </p:txBody>
      </p:sp>
      <p:sp>
        <p:nvSpPr>
          <p:cNvPr id="14" name="文字方塊 13"/>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
        <p:nvSpPr>
          <p:cNvPr id="2" name="標題 1"/>
          <p:cNvSpPr>
            <a:spLocks noGrp="1"/>
          </p:cNvSpPr>
          <p:nvPr>
            <p:ph type="title"/>
          </p:nvPr>
        </p:nvSpPr>
        <p:spPr>
          <a:xfrm>
            <a:off x="687388" y="2624137"/>
            <a:ext cx="3932237" cy="1600200"/>
          </a:xfrm>
        </p:spPr>
        <p:txBody>
          <a:bodyPr anchor="ctr"/>
          <a:lstStyle>
            <a:lvl1pPr>
              <a:defRPr sz="3200">
                <a:solidFill>
                  <a:schemeClr val="bg1"/>
                </a:solidFill>
              </a:defRPr>
            </a:lvl1pPr>
          </a:lstStyle>
          <a:p>
            <a:r>
              <a:rPr lang="zh-TW" altLang="en-US"/>
              <a:t>按一下以編輯母片標題樣式</a:t>
            </a:r>
          </a:p>
        </p:txBody>
      </p:sp>
      <p:sp>
        <p:nvSpPr>
          <p:cNvPr id="3" name="內容版面配置區 2"/>
          <p:cNvSpPr>
            <a:spLocks noGrp="1"/>
          </p:cNvSpPr>
          <p:nvPr>
            <p:ph idx="1"/>
          </p:nvPr>
        </p:nvSpPr>
        <p:spPr>
          <a:xfrm>
            <a:off x="5619750" y="1352550"/>
            <a:ext cx="5735638" cy="3962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5" name="圖片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13101" y="266700"/>
            <a:ext cx="1794079" cy="377244"/>
          </a:xfrm>
          <a:prstGeom prst="rect">
            <a:avLst/>
          </a:prstGeom>
        </p:spPr>
      </p:pic>
      <p:pic>
        <p:nvPicPr>
          <p:cNvPr id="16" name="圖片 1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79248" y="224256"/>
            <a:ext cx="1703040" cy="385890"/>
          </a:xfrm>
          <a:prstGeom prst="rect">
            <a:avLst/>
          </a:prstGeom>
        </p:spPr>
      </p:pic>
      <p:sp>
        <p:nvSpPr>
          <p:cNvPr id="17" name="文字方塊 16"/>
          <p:cNvSpPr txBox="1"/>
          <p:nvPr userDrawn="1"/>
        </p:nvSpPr>
        <p:spPr>
          <a:xfrm>
            <a:off x="2043113" y="3286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326279147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2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7" name="圖片 6"/>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1000" contrast="17000"/>
                    </a14:imgEffect>
                  </a14:imgLayer>
                </a14:imgProps>
              </a:ext>
              <a:ext uri="{28A0092B-C50C-407E-A947-70E740481C1C}">
                <a14:useLocalDpi xmlns:a14="http://schemas.microsoft.com/office/drawing/2010/main"/>
              </a:ext>
            </a:extLst>
          </a:blip>
          <a:srcRect l="1807" b="5210"/>
          <a:stretch/>
        </p:blipFill>
        <p:spPr>
          <a:xfrm>
            <a:off x="0" y="0"/>
            <a:ext cx="12189632" cy="6858000"/>
          </a:xfrm>
          <a:prstGeom prst="rect">
            <a:avLst/>
          </a:prstGeom>
        </p:spPr>
      </p:pic>
      <p:sp>
        <p:nvSpPr>
          <p:cNvPr id="8" name="文字方塊 7"/>
          <p:cNvSpPr txBox="1"/>
          <p:nvPr userDrawn="1"/>
        </p:nvSpPr>
        <p:spPr>
          <a:xfrm>
            <a:off x="8331200" y="3971487"/>
            <a:ext cx="3661952" cy="1415772"/>
          </a:xfrm>
          <a:prstGeom prst="rect">
            <a:avLst/>
          </a:prstGeom>
          <a:noFill/>
        </p:spPr>
        <p:txBody>
          <a:bodyPr wrap="square" rtlCol="0">
            <a:spAutoFit/>
          </a:bodyPr>
          <a:lstStyle/>
          <a:p>
            <a:pPr algn="ctr"/>
            <a:r>
              <a:rPr lang="en-US" altLang="zh-TW" sz="5400" b="1" dirty="0">
                <a:solidFill>
                  <a:schemeClr val="bg1"/>
                </a:solidFill>
                <a:latin typeface="+mn-lt"/>
              </a:rPr>
              <a:t>Thank You</a:t>
            </a:r>
            <a:r>
              <a:rPr lang="en-US" altLang="zh-TW" sz="5400" b="1" baseline="0" dirty="0">
                <a:solidFill>
                  <a:schemeClr val="bg1"/>
                </a:solidFill>
                <a:latin typeface="+mn-lt"/>
              </a:rPr>
              <a:t>!</a:t>
            </a:r>
          </a:p>
          <a:p>
            <a:pPr algn="ctr"/>
            <a:endParaRPr lang="en-US" altLang="zh-TW" sz="1100" b="0" baseline="0" dirty="0">
              <a:solidFill>
                <a:schemeClr val="bg1"/>
              </a:solidFill>
              <a:latin typeface="+mj-lt"/>
            </a:endParaRPr>
          </a:p>
          <a:p>
            <a:pPr algn="ctr"/>
            <a:r>
              <a:rPr lang="en-US" altLang="zh-TW" sz="1800" b="0" baseline="0" dirty="0">
                <a:solidFill>
                  <a:schemeClr val="bg1"/>
                </a:solidFill>
                <a:latin typeface="+mj-lt"/>
              </a:rPr>
              <a:t>www.kaikutek.com</a:t>
            </a:r>
            <a:endParaRPr lang="zh-TW" altLang="en-US" sz="1600" b="0" dirty="0">
              <a:solidFill>
                <a:schemeClr val="bg1"/>
              </a:solidFill>
              <a:latin typeface="+mj-lt"/>
            </a:endParaRPr>
          </a:p>
        </p:txBody>
      </p:sp>
      <p:grpSp>
        <p:nvGrpSpPr>
          <p:cNvPr id="9" name="群組 8"/>
          <p:cNvGrpSpPr/>
          <p:nvPr userDrawn="1"/>
        </p:nvGrpSpPr>
        <p:grpSpPr>
          <a:xfrm>
            <a:off x="8331200" y="1159207"/>
            <a:ext cx="3661954" cy="90831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Tree>
    <p:extLst>
      <p:ext uri="{BB962C8B-B14F-4D97-AF65-F5344CB8AC3E}">
        <p14:creationId xmlns:p14="http://schemas.microsoft.com/office/powerpoint/2010/main" val="151898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79381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09412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24085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2022/6/20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7355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BAE79-A774-426C-9B0C-70AAD2A47DB0}" type="datetimeFigureOut">
              <a:rPr lang="zh-TW" altLang="en-US" smtClean="0"/>
              <a:t>2022/6/20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682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345497" y="2095500"/>
            <a:ext cx="7135303" cy="2667000"/>
          </a:xfrm>
        </p:spPr>
        <p:txBody>
          <a:bodyPr/>
          <a:lstStyle/>
          <a:p>
            <a:r>
              <a:rPr lang="en-US" altLang="zh-TW" dirty="0">
                <a:latin typeface="Arial" panose="020B0604020202020204" pitchFamily="34" charset="0"/>
              </a:rPr>
              <a:t>KKT Module user guide</a:t>
            </a:r>
            <a:endParaRPr lang="zh-TW" altLang="en-US" dirty="0">
              <a:latin typeface="Arial" panose="020B0604020202020204" pitchFamily="34" charset="0"/>
            </a:endParaRPr>
          </a:p>
        </p:txBody>
      </p:sp>
      <p:sp>
        <p:nvSpPr>
          <p:cNvPr id="3" name="副標題 2"/>
          <p:cNvSpPr>
            <a:spLocks noGrp="1"/>
          </p:cNvSpPr>
          <p:nvPr>
            <p:ph type="subTitle" idx="1"/>
          </p:nvPr>
        </p:nvSpPr>
        <p:spPr>
          <a:xfrm>
            <a:off x="4412609" y="4968092"/>
            <a:ext cx="7068191" cy="1175079"/>
          </a:xfrm>
        </p:spPr>
        <p:txBody>
          <a:bodyPr/>
          <a:lstStyle/>
          <a:p>
            <a:r>
              <a:rPr lang="en-US" altLang="zh-TW" dirty="0">
                <a:latin typeface="Arial" panose="020B0604020202020204" pitchFamily="34" charset="0"/>
                <a:ea typeface="微軟正黑體" panose="020B0604030504040204" pitchFamily="34" charset="-120"/>
              </a:rPr>
              <a:t>2022/06/20</a:t>
            </a:r>
            <a:endParaRPr lang="zh-TW" altLang="en-US"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54773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41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安裝環境</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拿取數據</a:t>
            </a:r>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en-US" altLang="zh-TW" sz="2800" b="1" dirty="0">
                <a:latin typeface="Arial" panose="020B0604020202020204" pitchFamily="34" charset="0"/>
                <a:ea typeface="微軟正黑體" panose="020B0604030504040204" pitchFamily="34" charset="-120"/>
              </a:rPr>
              <a:t>Contents</a:t>
            </a:r>
            <a:endParaRPr lang="zh-TW" altLang="en-US" sz="28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390778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426143"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安裝</a:t>
            </a:r>
            <a:r>
              <a:rPr lang="en-US" altLang="zh-TW" sz="1800" dirty="0">
                <a:latin typeface="Yu Gothic UI" panose="020B0500000000000000" pitchFamily="34" charset="-128"/>
                <a:ea typeface="Yu Gothic UI" panose="020B0500000000000000" pitchFamily="34" charset="-128"/>
              </a:rPr>
              <a:t>python</a:t>
            </a:r>
            <a:r>
              <a:rPr lang="zh-TW" altLang="en-US" sz="1800" dirty="0">
                <a:latin typeface="Yu Gothic UI" panose="020B0500000000000000" pitchFamily="34" charset="-128"/>
                <a:ea typeface="Yu Gothic UI" panose="020B0500000000000000" pitchFamily="34" charset="-128"/>
              </a:rPr>
              <a:t>：請使用 </a:t>
            </a:r>
            <a:r>
              <a:rPr lang="en-US" altLang="zh-TW" sz="1800" dirty="0">
                <a:solidFill>
                  <a:srgbClr val="FF0000"/>
                </a:solidFill>
                <a:latin typeface="Yu Gothic UI" panose="020B0500000000000000" pitchFamily="34" charset="-128"/>
                <a:ea typeface="Yu Gothic UI" panose="020B0500000000000000" pitchFamily="34" charset="-128"/>
              </a:rPr>
              <a:t>python 3.8.9 x64 </a:t>
            </a:r>
            <a:r>
              <a:rPr lang="zh-TW" altLang="en-US" sz="1800" dirty="0">
                <a:latin typeface="Yu Gothic UI" panose="020B0500000000000000" pitchFamily="34" charset="-128"/>
                <a:ea typeface="Yu Gothic UI" panose="020B0500000000000000" pitchFamily="34" charset="-128"/>
              </a:rPr>
              <a:t>版本</a:t>
            </a:r>
            <a:endParaRPr lang="en-US" altLang="zh-TW" sz="18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安裝檔路徑：</a:t>
            </a:r>
            <a:r>
              <a:rPr lang="en-US" altLang="zh-TW" sz="1600" dirty="0" err="1">
                <a:latin typeface="Yu Gothic UI" panose="020B0500000000000000" pitchFamily="34" charset="-128"/>
                <a:ea typeface="Yu Gothic UI" panose="020B0500000000000000" pitchFamily="34" charset="-128"/>
              </a:rPr>
              <a:t>KKT_Module_Example</a:t>
            </a:r>
            <a:r>
              <a:rPr lang="en-US" altLang="zh-TW" sz="1600" dirty="0">
                <a:latin typeface="Calibri" panose="020F0502020204030204" pitchFamily="34" charset="0"/>
                <a:ea typeface="Yu Gothic UI" panose="020B0500000000000000" pitchFamily="34" charset="-128"/>
                <a:cs typeface="Calibri" panose="020F0502020204030204" pitchFamily="34" charset="0"/>
              </a:rPr>
              <a:t>\</a:t>
            </a:r>
            <a:r>
              <a:rPr lang="zh-TW" altLang="en-US" sz="1600" dirty="0">
                <a:latin typeface="Yu Gothic UI" panose="020B0500000000000000" pitchFamily="34" charset="-128"/>
                <a:ea typeface="Yu Gothic UI" panose="020B0500000000000000" pitchFamily="34" charset="-128"/>
              </a:rPr>
              <a:t>說明</a:t>
            </a:r>
            <a:r>
              <a:rPr lang="en-US" altLang="zh-TW" sz="1600" dirty="0">
                <a:latin typeface="Calibri" panose="020F0502020204030204" pitchFamily="34" charset="0"/>
                <a:ea typeface="Yu Gothic UI" panose="020B0500000000000000" pitchFamily="34" charset="-128"/>
                <a:cs typeface="Calibri" panose="020F0502020204030204" pitchFamily="34" charset="0"/>
              </a:rPr>
              <a:t>\python-3.8.9-amd64.exe</a:t>
            </a:r>
            <a:endParaRPr lang="en-US" altLang="zh-TW" sz="16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安裝</a:t>
            </a:r>
            <a:r>
              <a:rPr lang="en-US" altLang="zh-TW" sz="1800" dirty="0" err="1">
                <a:latin typeface="Yu Gothic UI" panose="020B0500000000000000" pitchFamily="34" charset="-128"/>
                <a:ea typeface="Yu Gothic UI" panose="020B0500000000000000" pitchFamily="34" charset="-128"/>
              </a:rPr>
              <a:t>pycharm</a:t>
            </a:r>
            <a:r>
              <a:rPr lang="zh-TW" altLang="en-US" sz="1800" dirty="0">
                <a:latin typeface="Yu Gothic UI" panose="020B0500000000000000" pitchFamily="34" charset="-128"/>
                <a:ea typeface="Yu Gothic UI" panose="020B0500000000000000" pitchFamily="34" charset="-128"/>
              </a:rPr>
              <a:t>：</a:t>
            </a:r>
            <a:endParaRPr lang="en-US" altLang="zh-TW" sz="18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安裝檔路徑：</a:t>
            </a:r>
            <a:r>
              <a:rPr lang="en-US" altLang="zh-TW" sz="1600" dirty="0">
                <a:latin typeface="Yu Gothic UI" panose="020B0500000000000000" pitchFamily="34" charset="-128"/>
                <a:ea typeface="Yu Gothic UI" panose="020B0500000000000000" pitchFamily="34" charset="-128"/>
              </a:rPr>
              <a:t> </a:t>
            </a:r>
            <a:r>
              <a:rPr lang="en-US" altLang="zh-TW" sz="1600" dirty="0" err="1">
                <a:latin typeface="Yu Gothic UI" panose="020B0500000000000000" pitchFamily="34" charset="-128"/>
                <a:ea typeface="Yu Gothic UI" panose="020B0500000000000000" pitchFamily="34" charset="-128"/>
              </a:rPr>
              <a:t>KKT_Module_Example</a:t>
            </a:r>
            <a:r>
              <a:rPr lang="en-US" altLang="zh-TW" sz="1600" dirty="0">
                <a:latin typeface="Calibri" panose="020F0502020204030204" pitchFamily="34" charset="0"/>
                <a:ea typeface="Yu Gothic UI" panose="020B0500000000000000" pitchFamily="34" charset="-128"/>
                <a:cs typeface="Calibri" panose="020F0502020204030204" pitchFamily="34" charset="0"/>
              </a:rPr>
              <a:t>\</a:t>
            </a:r>
            <a:r>
              <a:rPr lang="zh-TW" altLang="en-US" sz="1600" dirty="0">
                <a:latin typeface="Yu Gothic UI" panose="020B0500000000000000" pitchFamily="34" charset="-128"/>
                <a:ea typeface="Yu Gothic UI" panose="020B0500000000000000" pitchFamily="34" charset="-128"/>
              </a:rPr>
              <a:t>說明</a:t>
            </a:r>
            <a:r>
              <a:rPr lang="en-US" altLang="zh-TW" sz="1600" dirty="0">
                <a:latin typeface="Calibri" panose="020F0502020204030204" pitchFamily="34" charset="0"/>
                <a:ea typeface="Yu Gothic UI" panose="020B0500000000000000" pitchFamily="34" charset="-128"/>
                <a:cs typeface="Calibri" panose="020F0502020204030204" pitchFamily="34" charset="0"/>
              </a:rPr>
              <a:t>\pycharm-community-2021.1.1.exe</a:t>
            </a:r>
            <a:endParaRPr lang="en-US" altLang="zh-TW" sz="16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(1/3)</a:t>
            </a:r>
            <a:endParaRPr lang="zh-TW" altLang="en-US" sz="2800" b="1" dirty="0">
              <a:latin typeface="Arial" panose="020B0604020202020204" pitchFamily="34" charset="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3404694" y="2797829"/>
            <a:ext cx="5307944" cy="3306274"/>
          </a:xfrm>
          <a:prstGeom prst="rect">
            <a:avLst/>
          </a:prstGeom>
        </p:spPr>
      </p:pic>
    </p:spTree>
    <p:extLst>
      <p:ext uri="{BB962C8B-B14F-4D97-AF65-F5344CB8AC3E}">
        <p14:creationId xmlns:p14="http://schemas.microsoft.com/office/powerpoint/2010/main" val="173128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35968" y="1306286"/>
            <a:ext cx="4782217"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使用</a:t>
            </a:r>
            <a:r>
              <a:rPr lang="en-US" altLang="zh-TW" sz="1800" dirty="0" err="1">
                <a:latin typeface="Yu Gothic UI" panose="020B0500000000000000" pitchFamily="34" charset="-128"/>
                <a:ea typeface="Yu Gothic UI" panose="020B0500000000000000" pitchFamily="34" charset="-128"/>
              </a:rPr>
              <a:t>pycharm</a:t>
            </a:r>
            <a:r>
              <a:rPr lang="zh-TW" altLang="en-US" sz="1800" dirty="0">
                <a:latin typeface="Yu Gothic UI" panose="020B0500000000000000" pitchFamily="34" charset="-128"/>
                <a:ea typeface="Yu Gothic UI" panose="020B0500000000000000" pitchFamily="34" charset="-128"/>
              </a:rPr>
              <a:t>創建環境</a:t>
            </a:r>
            <a:endParaRPr lang="en-US" altLang="zh-TW" sz="18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安裝完 </a:t>
            </a:r>
            <a:r>
              <a:rPr lang="en-US" altLang="zh-TW" sz="1600" dirty="0" err="1">
                <a:latin typeface="Yu Gothic UI" panose="020B0500000000000000" pitchFamily="34" charset="-128"/>
                <a:ea typeface="Yu Gothic UI" panose="020B0500000000000000" pitchFamily="34" charset="-128"/>
              </a:rPr>
              <a:t>pycharm</a:t>
            </a:r>
            <a:r>
              <a:rPr lang="en-US" altLang="zh-TW" sz="1600" dirty="0">
                <a:latin typeface="Yu Gothic UI" panose="020B0500000000000000" pitchFamily="34" charset="-128"/>
                <a:ea typeface="Yu Gothic UI" panose="020B0500000000000000" pitchFamily="34" charset="-128"/>
              </a:rPr>
              <a:t> </a:t>
            </a:r>
            <a:r>
              <a:rPr lang="zh-TW" altLang="en-US" sz="1600" dirty="0">
                <a:latin typeface="Yu Gothic UI" panose="020B0500000000000000" pitchFamily="34" charset="-128"/>
                <a:ea typeface="Yu Gothic UI" panose="020B0500000000000000" pitchFamily="34" charset="-128"/>
              </a:rPr>
              <a:t>後選擇開啟專案</a:t>
            </a:r>
            <a:r>
              <a:rPr lang="en-US" altLang="zh-TW" sz="1600" dirty="0">
                <a:latin typeface="Yu Gothic UI" panose="020B0500000000000000" pitchFamily="34" charset="-128"/>
                <a:ea typeface="Yu Gothic UI" panose="020B0500000000000000" pitchFamily="34" charset="-128"/>
              </a:rPr>
              <a:t>(</a:t>
            </a:r>
            <a:r>
              <a:rPr lang="en-US" altLang="zh-TW" sz="1600" dirty="0" err="1">
                <a:latin typeface="Yu Gothic UI" panose="020B0500000000000000" pitchFamily="34" charset="-128"/>
                <a:ea typeface="Yu Gothic UI" panose="020B0500000000000000" pitchFamily="34" charset="-128"/>
              </a:rPr>
              <a:t>KKT_Module_Example</a:t>
            </a:r>
            <a:r>
              <a:rPr lang="en-US" altLang="zh-TW" sz="1600" dirty="0">
                <a:latin typeface="Yu Gothic UI" panose="020B0500000000000000" pitchFamily="34" charset="-128"/>
                <a:ea typeface="Yu Gothic UI" panose="020B0500000000000000" pitchFamily="34" charset="-128"/>
              </a:rPr>
              <a:t>)</a:t>
            </a:r>
            <a:r>
              <a:rPr lang="zh-TW" altLang="en-US" sz="1600" dirty="0">
                <a:latin typeface="Yu Gothic UI" panose="020B0500000000000000" pitchFamily="34" charset="-128"/>
                <a:ea typeface="Yu Gothic UI" panose="020B0500000000000000" pitchFamily="34" charset="-128"/>
              </a:rPr>
              <a:t>，</a:t>
            </a:r>
            <a:br>
              <a:rPr lang="en-US" altLang="zh-TW" sz="1600" dirty="0">
                <a:latin typeface="Yu Gothic UI" panose="020B0500000000000000" pitchFamily="34" charset="-128"/>
                <a:ea typeface="Yu Gothic UI" panose="020B0500000000000000" pitchFamily="34" charset="-128"/>
              </a:rPr>
            </a:br>
            <a:r>
              <a:rPr lang="zh-TW" altLang="en-US" sz="1600" dirty="0">
                <a:latin typeface="Yu Gothic UI" panose="020B0500000000000000" pitchFamily="34" charset="-128"/>
                <a:ea typeface="Yu Gothic UI" panose="020B0500000000000000" pitchFamily="34" charset="-128"/>
              </a:rPr>
              <a:t>開啟專案時的設定可先用預設，進入後會再設定</a:t>
            </a:r>
            <a:endParaRPr lang="en-US" altLang="zh-TW" sz="16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選擇完專案後點選左上角 </a:t>
            </a:r>
            <a:br>
              <a:rPr lang="en-US" altLang="zh-TW" sz="1600" dirty="0">
                <a:latin typeface="Yu Gothic UI" panose="020B0500000000000000" pitchFamily="34" charset="-128"/>
                <a:ea typeface="Yu Gothic UI" panose="020B0500000000000000" pitchFamily="34" charset="-128"/>
              </a:rPr>
            </a:br>
            <a:r>
              <a:rPr lang="en-US" altLang="zh-TW" sz="1600" dirty="0">
                <a:latin typeface="Yu Gothic UI" panose="020B0500000000000000" pitchFamily="34" charset="-128"/>
                <a:ea typeface="Yu Gothic UI" panose="020B0500000000000000" pitchFamily="34" charset="-128"/>
              </a:rPr>
              <a:t>File </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-&gt; </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setting </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-&gt; Project </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-&gt;</a:t>
            </a:r>
            <a:r>
              <a:rPr lang="zh-TW" altLang="en-US" sz="1600" dirty="0">
                <a:latin typeface="Yu Gothic UI" panose="020B0500000000000000" pitchFamily="34" charset="-128"/>
                <a:ea typeface="Yu Gothic UI" panose="020B0500000000000000" pitchFamily="34" charset="-128"/>
              </a:rPr>
              <a:t> </a:t>
            </a:r>
            <a:br>
              <a:rPr lang="en-US" altLang="zh-TW" sz="1600" dirty="0">
                <a:latin typeface="Yu Gothic UI" panose="020B0500000000000000" pitchFamily="34" charset="-128"/>
                <a:ea typeface="Yu Gothic UI" panose="020B0500000000000000" pitchFamily="34" charset="-128"/>
              </a:rPr>
            </a:br>
            <a:r>
              <a:rPr lang="en-US" altLang="zh-TW" sz="1600" dirty="0">
                <a:latin typeface="Yu Gothic UI" panose="020B0500000000000000" pitchFamily="34" charset="-128"/>
                <a:ea typeface="Yu Gothic UI" panose="020B0500000000000000" pitchFamily="34" charset="-128"/>
              </a:rPr>
              <a:t>python Interpreter -&gt;</a:t>
            </a:r>
            <a:br>
              <a:rPr lang="en-US" altLang="zh-TW" sz="1600" dirty="0">
                <a:latin typeface="Yu Gothic UI" panose="020B0500000000000000" pitchFamily="34" charset="-128"/>
                <a:ea typeface="Yu Gothic UI" panose="020B0500000000000000" pitchFamily="34" charset="-128"/>
              </a:rPr>
            </a:br>
            <a:r>
              <a:rPr lang="en-US" altLang="zh-TW" sz="1600" dirty="0">
                <a:latin typeface="Yu Gothic UI" panose="020B0500000000000000" pitchFamily="34" charset="-128"/>
                <a:ea typeface="Yu Gothic UI" panose="020B0500000000000000" pitchFamily="34" charset="-128"/>
              </a:rPr>
              <a:t>python Interpreter</a:t>
            </a:r>
            <a:r>
              <a:rPr lang="zh-TW" altLang="en-US" sz="1600" dirty="0">
                <a:latin typeface="Yu Gothic UI" panose="020B0500000000000000" pitchFamily="34" charset="-128"/>
                <a:ea typeface="Yu Gothic UI" panose="020B0500000000000000" pitchFamily="34" charset="-128"/>
              </a:rPr>
              <a:t>列表 </a:t>
            </a:r>
            <a:r>
              <a:rPr lang="en-US" altLang="zh-TW" sz="1600" dirty="0">
                <a:latin typeface="Yu Gothic UI" panose="020B0500000000000000" pitchFamily="34" charset="-128"/>
                <a:ea typeface="Yu Gothic UI" panose="020B0500000000000000" pitchFamily="34" charset="-128"/>
              </a:rPr>
              <a:t>-&gt; show all -&gt;</a:t>
            </a:r>
            <a:br>
              <a:rPr lang="en-US" altLang="zh-TW" sz="1600" dirty="0">
                <a:latin typeface="Yu Gothic UI" panose="020B0500000000000000" pitchFamily="34" charset="-128"/>
                <a:ea typeface="Yu Gothic UI" panose="020B0500000000000000" pitchFamily="34" charset="-128"/>
              </a:rPr>
            </a:br>
            <a:r>
              <a:rPr lang="zh-TW" altLang="en-US" sz="1600" dirty="0">
                <a:latin typeface="Yu Gothic UI" panose="020B0500000000000000" pitchFamily="34" charset="-128"/>
                <a:ea typeface="Yu Gothic UI" panose="020B0500000000000000" pitchFamily="34" charset="-128"/>
              </a:rPr>
              <a:t>點擊加號新增一個編譯環境  </a:t>
            </a:r>
            <a:r>
              <a:rPr lang="en-US" altLang="zh-TW" sz="1600" dirty="0">
                <a:latin typeface="Yu Gothic UI" panose="020B0500000000000000" pitchFamily="34" charset="-128"/>
                <a:ea typeface="Yu Gothic UI" panose="020B0500000000000000" pitchFamily="34" charset="-128"/>
              </a:rPr>
              <a:t>-&gt;</a:t>
            </a:r>
            <a:r>
              <a:rPr lang="zh-TW" altLang="en-US" sz="1600" dirty="0">
                <a:latin typeface="Yu Gothic UI" panose="020B0500000000000000" pitchFamily="34" charset="-128"/>
                <a:ea typeface="Yu Gothic UI" panose="020B0500000000000000" pitchFamily="34" charset="-128"/>
              </a:rPr>
              <a:t> </a:t>
            </a:r>
            <a:br>
              <a:rPr lang="en-US" altLang="zh-TW" sz="1600" dirty="0">
                <a:latin typeface="Yu Gothic UI" panose="020B0500000000000000" pitchFamily="34" charset="-128"/>
                <a:ea typeface="Yu Gothic UI" panose="020B0500000000000000" pitchFamily="34" charset="-128"/>
              </a:rPr>
            </a:br>
            <a:r>
              <a:rPr lang="zh-TW" altLang="en-US" sz="1600" dirty="0">
                <a:latin typeface="Yu Gothic UI" panose="020B0500000000000000" pitchFamily="34" charset="-128"/>
                <a:ea typeface="Yu Gothic UI" panose="020B0500000000000000" pitchFamily="34" charset="-128"/>
              </a:rPr>
              <a:t>創建新</a:t>
            </a:r>
            <a:r>
              <a:rPr lang="en-US" altLang="zh-TW" sz="1600" dirty="0">
                <a:latin typeface="Yu Gothic UI" panose="020B0500000000000000" pitchFamily="34" charset="-128"/>
                <a:ea typeface="Yu Gothic UI" panose="020B0500000000000000" pitchFamily="34" charset="-128"/>
              </a:rPr>
              <a:t>virtual environment -&gt; </a:t>
            </a:r>
            <a:br>
              <a:rPr lang="en-US" altLang="zh-TW" sz="1600" dirty="0">
                <a:latin typeface="Yu Gothic UI" panose="020B0500000000000000" pitchFamily="34" charset="-128"/>
                <a:ea typeface="Yu Gothic UI" panose="020B0500000000000000" pitchFamily="34" charset="-128"/>
              </a:rPr>
            </a:br>
            <a:r>
              <a:rPr lang="zh-TW" altLang="en-US" sz="1600" dirty="0">
                <a:latin typeface="Yu Gothic UI" panose="020B0500000000000000" pitchFamily="34" charset="-128"/>
                <a:ea typeface="Yu Gothic UI" panose="020B0500000000000000" pitchFamily="34" charset="-128"/>
              </a:rPr>
              <a:t>選擇 </a:t>
            </a:r>
            <a:r>
              <a:rPr lang="en-US" altLang="zh-TW" sz="1600" dirty="0">
                <a:latin typeface="Yu Gothic UI" panose="020B0500000000000000" pitchFamily="34" charset="-128"/>
                <a:ea typeface="Yu Gothic UI" panose="020B0500000000000000" pitchFamily="34" charset="-128"/>
              </a:rPr>
              <a:t>python </a:t>
            </a:r>
            <a:r>
              <a:rPr lang="zh-TW" altLang="en-US" sz="1600" dirty="0">
                <a:latin typeface="Yu Gothic UI" panose="020B0500000000000000" pitchFamily="34" charset="-128"/>
                <a:ea typeface="Yu Gothic UI" panose="020B0500000000000000" pitchFamily="34" charset="-128"/>
              </a:rPr>
              <a:t>版本</a:t>
            </a:r>
            <a:r>
              <a:rPr lang="en-US" altLang="zh-TW" sz="1600" dirty="0">
                <a:latin typeface="Yu Gothic UI" panose="020B0500000000000000" pitchFamily="34" charset="-128"/>
                <a:ea typeface="Yu Gothic UI" panose="020B0500000000000000" pitchFamily="34" charset="-128"/>
              </a:rPr>
              <a:t>(3.8)</a:t>
            </a:r>
          </a:p>
          <a:p>
            <a:pPr lvl="1"/>
            <a:endParaRPr lang="en-US" altLang="zh-TW" sz="1600" dirty="0">
              <a:solidFill>
                <a:srgbClr val="FF0000"/>
              </a:solidFill>
              <a:latin typeface="Yu Gothic UI" panose="020B0500000000000000" pitchFamily="34" charset="-128"/>
              <a:ea typeface="Yu Gothic UI" panose="020B0500000000000000" pitchFamily="34" charset="-128"/>
            </a:endParaRPr>
          </a:p>
          <a:p>
            <a:pPr marL="228600" lvl="1">
              <a:spcBef>
                <a:spcPts val="1000"/>
              </a:spcBef>
            </a:pPr>
            <a:r>
              <a:rPr lang="zh-TW" altLang="en-US" sz="1800" dirty="0">
                <a:solidFill>
                  <a:srgbClr val="FF0000"/>
                </a:solidFill>
                <a:latin typeface="Yu Gothic UI" panose="020B0500000000000000" pitchFamily="34" charset="-128"/>
                <a:ea typeface="Yu Gothic UI" panose="020B0500000000000000" pitchFamily="34" charset="-128"/>
              </a:rPr>
              <a:t>提醒：建議每個專案建立各別的編譯環境，</a:t>
            </a:r>
            <a:br>
              <a:rPr lang="en-US" altLang="zh-TW" sz="1800" dirty="0">
                <a:solidFill>
                  <a:srgbClr val="FF0000"/>
                </a:solidFill>
                <a:latin typeface="Yu Gothic UI" panose="020B0500000000000000" pitchFamily="34" charset="-128"/>
                <a:ea typeface="Yu Gothic UI" panose="020B0500000000000000" pitchFamily="34" charset="-128"/>
              </a:rPr>
            </a:br>
            <a:r>
              <a:rPr lang="zh-TW" altLang="en-US" sz="1800" dirty="0">
                <a:solidFill>
                  <a:srgbClr val="FF0000"/>
                </a:solidFill>
                <a:latin typeface="Yu Gothic UI" panose="020B0500000000000000" pitchFamily="34" charset="-128"/>
                <a:ea typeface="Yu Gothic UI" panose="020B0500000000000000" pitchFamily="34" charset="-128"/>
              </a:rPr>
              <a:t>且建議先建立乾淨的環境後再安裝所需套件，</a:t>
            </a:r>
            <a:br>
              <a:rPr lang="en-US" altLang="zh-TW" sz="1800" dirty="0">
                <a:solidFill>
                  <a:srgbClr val="FF0000"/>
                </a:solidFill>
                <a:latin typeface="Yu Gothic UI" panose="020B0500000000000000" pitchFamily="34" charset="-128"/>
                <a:ea typeface="Yu Gothic UI" panose="020B0500000000000000" pitchFamily="34" charset="-128"/>
              </a:rPr>
            </a:br>
            <a:r>
              <a:rPr lang="zh-TW" altLang="en-US" sz="1800" dirty="0">
                <a:solidFill>
                  <a:srgbClr val="FF0000"/>
                </a:solidFill>
                <a:latin typeface="Yu Gothic UI" panose="020B0500000000000000" pitchFamily="34" charset="-128"/>
                <a:ea typeface="Yu Gothic UI" panose="020B0500000000000000" pitchFamily="34" charset="-128"/>
              </a:rPr>
              <a:t>以確保不會有環境不同以及模組版本衝突的問題</a:t>
            </a:r>
            <a:endParaRPr lang="en-US" altLang="zh-TW" sz="1800" dirty="0">
              <a:solidFill>
                <a:srgbClr val="FF0000"/>
              </a:solidFill>
              <a:latin typeface="Yu Gothic UI" panose="020B0500000000000000" pitchFamily="34" charset="-128"/>
              <a:ea typeface="Yu Gothic UI" panose="020B0500000000000000" pitchFamily="34" charset="-128"/>
            </a:endParaRPr>
          </a:p>
          <a:p>
            <a:pPr marL="228600" lvl="1">
              <a:spcBef>
                <a:spcPts val="1000"/>
              </a:spcBef>
            </a:pPr>
            <a:endParaRPr lang="en-US" altLang="zh-TW" sz="1800" dirty="0">
              <a:latin typeface="Yu Gothic UI" panose="020B0500000000000000" pitchFamily="34" charset="-128"/>
              <a:ea typeface="Yu Gothic UI" panose="020B0500000000000000" pitchFamily="34" charset="-128"/>
            </a:endParaRPr>
          </a:p>
          <a:p>
            <a:pPr lvl="1"/>
            <a:endParaRPr lang="en-US" altLang="zh-TW" sz="1400" dirty="0">
              <a:solidFill>
                <a:srgbClr val="FF0000"/>
              </a:solidFill>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(2/3)</a:t>
            </a:r>
            <a:endParaRPr lang="zh-TW" altLang="en-US" sz="2800" b="1" dirty="0">
              <a:latin typeface="Arial" panose="020B0604020202020204" pitchFamily="34" charset="0"/>
              <a:ea typeface="微軟正黑體" panose="020B0604030504040204" pitchFamily="34" charset="-120"/>
            </a:endParaRPr>
          </a:p>
        </p:txBody>
      </p:sp>
      <p:grpSp>
        <p:nvGrpSpPr>
          <p:cNvPr id="15" name="群組 14">
            <a:extLst>
              <a:ext uri="{FF2B5EF4-FFF2-40B4-BE49-F238E27FC236}">
                <a16:creationId xmlns:a16="http://schemas.microsoft.com/office/drawing/2014/main" id="{38C04BB0-6F9E-4514-94C1-9433A659529F}"/>
              </a:ext>
            </a:extLst>
          </p:cNvPr>
          <p:cNvGrpSpPr/>
          <p:nvPr/>
        </p:nvGrpSpPr>
        <p:grpSpPr>
          <a:xfrm>
            <a:off x="4888523" y="1600200"/>
            <a:ext cx="7303477" cy="4229100"/>
            <a:chOff x="6170762" y="1459184"/>
            <a:chExt cx="5802029" cy="3548901"/>
          </a:xfrm>
        </p:grpSpPr>
        <p:pic>
          <p:nvPicPr>
            <p:cNvPr id="16" name="圖片 15">
              <a:extLst>
                <a:ext uri="{FF2B5EF4-FFF2-40B4-BE49-F238E27FC236}">
                  <a16:creationId xmlns:a16="http://schemas.microsoft.com/office/drawing/2014/main" id="{21E914C7-AD55-4F46-AC5A-ECD8BC30F2DA}"/>
                </a:ext>
              </a:extLst>
            </p:cNvPr>
            <p:cNvPicPr>
              <a:picLocks noChangeAspect="1"/>
            </p:cNvPicPr>
            <p:nvPr/>
          </p:nvPicPr>
          <p:blipFill>
            <a:blip r:embed="rId2"/>
            <a:stretch>
              <a:fillRect/>
            </a:stretch>
          </p:blipFill>
          <p:spPr>
            <a:xfrm>
              <a:off x="6224630" y="1523602"/>
              <a:ext cx="5748161" cy="3484483"/>
            </a:xfrm>
            <a:prstGeom prst="rect">
              <a:avLst/>
            </a:prstGeom>
          </p:spPr>
        </p:pic>
        <p:sp>
          <p:nvSpPr>
            <p:cNvPr id="17" name="矩形 16">
              <a:extLst>
                <a:ext uri="{FF2B5EF4-FFF2-40B4-BE49-F238E27FC236}">
                  <a16:creationId xmlns:a16="http://schemas.microsoft.com/office/drawing/2014/main" id="{493BDB61-F3DB-4545-8DCA-45B8E84C4EA2}"/>
                </a:ext>
              </a:extLst>
            </p:cNvPr>
            <p:cNvSpPr/>
            <p:nvPr/>
          </p:nvSpPr>
          <p:spPr>
            <a:xfrm>
              <a:off x="6170763" y="1459184"/>
              <a:ext cx="572752"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3FB0C6A-11FC-4F06-AA56-66FF6A63CAFE}"/>
                </a:ext>
              </a:extLst>
            </p:cNvPr>
            <p:cNvSpPr/>
            <p:nvPr/>
          </p:nvSpPr>
          <p:spPr>
            <a:xfrm>
              <a:off x="6170762" y="2506472"/>
              <a:ext cx="974109"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0854E1E6-2613-4ED4-8477-3717C84B04AA}"/>
                </a:ext>
              </a:extLst>
            </p:cNvPr>
            <p:cNvSpPr/>
            <p:nvPr/>
          </p:nvSpPr>
          <p:spPr>
            <a:xfrm>
              <a:off x="7082118" y="1872114"/>
              <a:ext cx="313764"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429B05F4-75A2-4206-8482-304DB2DDFC31}"/>
                </a:ext>
              </a:extLst>
            </p:cNvPr>
            <p:cNvSpPr/>
            <p:nvPr/>
          </p:nvSpPr>
          <p:spPr>
            <a:xfrm>
              <a:off x="7826188" y="2012502"/>
              <a:ext cx="1111623"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609B6DD9-A8B6-4753-A69F-595713D73500}"/>
                </a:ext>
              </a:extLst>
            </p:cNvPr>
            <p:cNvSpPr/>
            <p:nvPr/>
          </p:nvSpPr>
          <p:spPr>
            <a:xfrm>
              <a:off x="9493623" y="2366681"/>
              <a:ext cx="2479168"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8121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2" y="1442286"/>
            <a:ext cx="5660715"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使用 </a:t>
            </a:r>
            <a:r>
              <a:rPr lang="en-US" altLang="zh-TW" sz="1800" dirty="0" err="1">
                <a:latin typeface="Yu Gothic UI" panose="020B0500000000000000" pitchFamily="34" charset="-128"/>
                <a:ea typeface="Yu Gothic UI" panose="020B0500000000000000" pitchFamily="34" charset="-128"/>
              </a:rPr>
              <a:t>pycharm</a:t>
            </a:r>
            <a:r>
              <a:rPr lang="zh-TW" altLang="en-US" sz="1800" dirty="0">
                <a:latin typeface="Yu Gothic UI" panose="020B0500000000000000" pitchFamily="34" charset="-128"/>
                <a:ea typeface="Yu Gothic UI" panose="020B0500000000000000" pitchFamily="34" charset="-128"/>
              </a:rPr>
              <a:t> 創建環境</a:t>
            </a:r>
            <a:endParaRPr lang="en-US" altLang="zh-TW" sz="18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檢查</a:t>
            </a:r>
            <a:r>
              <a:rPr lang="en-US" altLang="zh-TW" sz="1600" dirty="0">
                <a:latin typeface="Yu Gothic UI" panose="020B0500000000000000" pitchFamily="34" charset="-128"/>
                <a:ea typeface="Yu Gothic UI" panose="020B0500000000000000" pitchFamily="34" charset="-128"/>
              </a:rPr>
              <a:t>Terminal</a:t>
            </a:r>
            <a:r>
              <a:rPr lang="zh-TW" altLang="en-US" sz="1600" dirty="0">
                <a:latin typeface="Yu Gothic UI" panose="020B0500000000000000" pitchFamily="34" charset="-128"/>
                <a:ea typeface="Yu Gothic UI" panose="020B0500000000000000" pitchFamily="34" charset="-128"/>
              </a:rPr>
              <a:t>頁籤的</a:t>
            </a:r>
            <a:r>
              <a:rPr lang="en-US" altLang="zh-TW" sz="1600" dirty="0">
                <a:latin typeface="Yu Gothic UI" panose="020B0500000000000000" pitchFamily="34" charset="-128"/>
                <a:ea typeface="Yu Gothic UI" panose="020B0500000000000000" pitchFamily="34" charset="-128"/>
              </a:rPr>
              <a:t>Command Prompt</a:t>
            </a:r>
            <a:r>
              <a:rPr lang="zh-TW" altLang="en-US" sz="1600" dirty="0">
                <a:latin typeface="Yu Gothic UI" panose="020B0500000000000000" pitchFamily="34" charset="-128"/>
                <a:ea typeface="Yu Gothic UI" panose="020B0500000000000000" pitchFamily="34" charset="-128"/>
              </a:rPr>
              <a:t>，若無可於右圖中紅框向下箭頭處點擊，</a:t>
            </a:r>
            <a:endParaRPr lang="en-US" altLang="zh-TW" sz="16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查看命令前方是否為設定之環境</a:t>
            </a:r>
            <a:r>
              <a:rPr lang="en-US" altLang="zh-TW" sz="1600" dirty="0">
                <a:latin typeface="Yu Gothic UI" panose="020B0500000000000000" pitchFamily="34" charset="-128"/>
                <a:ea typeface="Yu Gothic UI" panose="020B0500000000000000" pitchFamily="34" charset="-128"/>
              </a:rPr>
              <a:t>(</a:t>
            </a:r>
            <a:r>
              <a:rPr lang="zh-TW" altLang="en-US" sz="1600" dirty="0">
                <a:latin typeface="Yu Gothic UI" panose="020B0500000000000000" pitchFamily="34" charset="-128"/>
                <a:ea typeface="Yu Gothic UI" panose="020B0500000000000000" pitchFamily="34" charset="-128"/>
              </a:rPr>
              <a:t>可能需要關掉重開</a:t>
            </a:r>
            <a:r>
              <a:rPr lang="en-US" altLang="zh-TW" sz="1600" dirty="0">
                <a:latin typeface="Yu Gothic UI" panose="020B0500000000000000" pitchFamily="34" charset="-128"/>
                <a:ea typeface="Yu Gothic UI" panose="020B0500000000000000" pitchFamily="34" charset="-128"/>
              </a:rPr>
              <a:t>Command Prompt</a:t>
            </a:r>
            <a:r>
              <a:rPr lang="zh-TW" altLang="en-US" sz="1600" dirty="0">
                <a:latin typeface="Yu Gothic UI" panose="020B0500000000000000" pitchFamily="34" charset="-128"/>
                <a:ea typeface="Yu Gothic UI" panose="020B0500000000000000" pitchFamily="34" charset="-128"/>
              </a:rPr>
              <a:t>才會更新</a:t>
            </a:r>
            <a:r>
              <a:rPr lang="en-US" altLang="zh-TW" sz="1600" dirty="0">
                <a:latin typeface="Yu Gothic UI" panose="020B0500000000000000" pitchFamily="34" charset="-128"/>
                <a:ea typeface="Yu Gothic UI" panose="020B0500000000000000" pitchFamily="34" charset="-128"/>
              </a:rPr>
              <a:t>)</a:t>
            </a:r>
          </a:p>
          <a:p>
            <a:pPr lvl="1"/>
            <a:r>
              <a:rPr lang="en-US" altLang="zh-TW" sz="1600" dirty="0">
                <a:solidFill>
                  <a:srgbClr val="FF0000"/>
                </a:solidFill>
                <a:latin typeface="Yu Gothic UI" panose="020B0500000000000000" pitchFamily="34" charset="-128"/>
                <a:ea typeface="Yu Gothic UI" panose="020B0500000000000000" pitchFamily="34" charset="-128"/>
              </a:rPr>
              <a:t>requirements.txt</a:t>
            </a:r>
            <a:r>
              <a:rPr lang="zh-TW" altLang="en-US" sz="1600" dirty="0">
                <a:latin typeface="Yu Gothic UI" panose="020B0500000000000000" pitchFamily="34" charset="-128"/>
                <a:ea typeface="Yu Gothic UI" panose="020B0500000000000000" pitchFamily="34" charset="-128"/>
              </a:rPr>
              <a:t>文件編輯：</a:t>
            </a:r>
            <a:r>
              <a:rPr lang="en-US" altLang="zh-TW" sz="1600" dirty="0">
                <a:latin typeface="Yu Gothic UI" panose="020B0500000000000000" pitchFamily="34" charset="-128"/>
                <a:ea typeface="Yu Gothic UI" panose="020B0500000000000000" pitchFamily="34" charset="-128"/>
              </a:rPr>
              <a:t>torch</a:t>
            </a:r>
            <a:r>
              <a:rPr lang="zh-TW" altLang="en-US" sz="1600" dirty="0">
                <a:latin typeface="Yu Gothic UI" panose="020B0500000000000000" pitchFamily="34" charset="-128"/>
                <a:ea typeface="Yu Gothic UI" panose="020B0500000000000000" pitchFamily="34" charset="-128"/>
              </a:rPr>
              <a:t>相關的三個套件無法直接安裝，先將這三行刪除後再安裝，因之後從專案中導出的</a:t>
            </a:r>
            <a:r>
              <a:rPr lang="en-US" altLang="zh-TW" sz="1600" dirty="0">
                <a:solidFill>
                  <a:srgbClr val="FF0000"/>
                </a:solidFill>
                <a:latin typeface="Yu Gothic UI" panose="020B0500000000000000" pitchFamily="34" charset="-128"/>
                <a:ea typeface="Yu Gothic UI" panose="020B0500000000000000" pitchFamily="34" charset="-128"/>
              </a:rPr>
              <a:t>requirements.txt</a:t>
            </a:r>
            <a:r>
              <a:rPr lang="zh-TW" altLang="en-US" sz="1600" dirty="0">
                <a:latin typeface="Yu Gothic UI" panose="020B0500000000000000" pitchFamily="34" charset="-128"/>
                <a:ea typeface="Yu Gothic UI" panose="020B0500000000000000" pitchFamily="34" charset="-128"/>
              </a:rPr>
              <a:t>都會有這三個，故之後此處皆須注意</a:t>
            </a:r>
            <a:endParaRPr lang="en-US" altLang="zh-TW" sz="1600" dirty="0">
              <a:latin typeface="Yu Gothic UI" panose="020B0500000000000000" pitchFamily="34" charset="-128"/>
              <a:ea typeface="Yu Gothic UI" panose="020B0500000000000000" pitchFamily="34" charset="-128"/>
            </a:endParaRPr>
          </a:p>
          <a:p>
            <a:pPr lvl="1"/>
            <a:r>
              <a:rPr lang="zh-TW" altLang="en-US" sz="1600" dirty="0">
                <a:latin typeface="Yu Gothic UI" panose="020B0500000000000000" pitchFamily="34" charset="-128"/>
                <a:ea typeface="Yu Gothic UI" panose="020B0500000000000000" pitchFamily="34" charset="-128"/>
              </a:rPr>
              <a:t>使用</a:t>
            </a:r>
            <a:r>
              <a:rPr lang="en-US" altLang="zh-TW" sz="1600" dirty="0">
                <a:solidFill>
                  <a:srgbClr val="FF0000"/>
                </a:solidFill>
                <a:latin typeface="Yu Gothic UI" panose="020B0500000000000000" pitchFamily="34" charset="-128"/>
                <a:ea typeface="Yu Gothic UI" panose="020B0500000000000000" pitchFamily="34" charset="-128"/>
              </a:rPr>
              <a:t>requirements.txt </a:t>
            </a:r>
            <a:r>
              <a:rPr lang="zh-TW" altLang="en-US" sz="1600" dirty="0">
                <a:latin typeface="Yu Gothic UI" panose="020B0500000000000000" pitchFamily="34" charset="-128"/>
                <a:ea typeface="Yu Gothic UI" panose="020B0500000000000000" pitchFamily="34" charset="-128"/>
              </a:rPr>
              <a:t>安裝套件：於</a:t>
            </a:r>
            <a:r>
              <a:rPr lang="en-US" altLang="zh-TW" sz="1600" dirty="0">
                <a:latin typeface="Yu Gothic UI" panose="020B0500000000000000" pitchFamily="34" charset="-128"/>
                <a:ea typeface="Yu Gothic UI" panose="020B0500000000000000" pitchFamily="34" charset="-128"/>
              </a:rPr>
              <a:t>Command Prompt</a:t>
            </a:r>
            <a:r>
              <a:rPr lang="zh-TW" altLang="en-US" sz="1600" dirty="0">
                <a:latin typeface="Yu Gothic UI" panose="020B0500000000000000" pitchFamily="34" charset="-128"/>
                <a:ea typeface="Yu Gothic UI" panose="020B0500000000000000" pitchFamily="34" charset="-128"/>
              </a:rPr>
              <a:t>中下指令安裝套件，</a:t>
            </a:r>
            <a:br>
              <a:rPr lang="en-US" altLang="zh-TW" sz="1600" dirty="0">
                <a:latin typeface="Yu Gothic UI" panose="020B0500000000000000" pitchFamily="34" charset="-128"/>
                <a:ea typeface="Yu Gothic UI" panose="020B0500000000000000" pitchFamily="34" charset="-128"/>
              </a:rPr>
            </a:br>
            <a:r>
              <a:rPr lang="zh-TW" altLang="en-US" sz="1600" dirty="0">
                <a:latin typeface="Yu Gothic UI" panose="020B0500000000000000" pitchFamily="34" charset="-128"/>
                <a:ea typeface="Yu Gothic UI" panose="020B0500000000000000" pitchFamily="34" charset="-128"/>
              </a:rPr>
              <a:t>指令：</a:t>
            </a:r>
            <a:r>
              <a:rPr lang="en-US" altLang="zh-TW" sz="1600" dirty="0">
                <a:latin typeface="Yu Gothic UI" panose="020B0500000000000000" pitchFamily="34" charset="-128"/>
                <a:ea typeface="Yu Gothic UI" panose="020B0500000000000000" pitchFamily="34" charset="-128"/>
              </a:rPr>
              <a:t>pip install -r requirements.txt</a:t>
            </a:r>
          </a:p>
          <a:p>
            <a:pPr lvl="1"/>
            <a:r>
              <a:rPr lang="zh-TW" altLang="en-US" sz="1600" dirty="0">
                <a:latin typeface="Yu Gothic UI" panose="020B0500000000000000" pitchFamily="34" charset="-128"/>
                <a:ea typeface="Yu Gothic UI" panose="020B0500000000000000" pitchFamily="34" charset="-128"/>
              </a:rPr>
              <a:t>環境安裝完成</a:t>
            </a:r>
            <a:endParaRPr lang="en-US" altLang="zh-TW" sz="1600" dirty="0">
              <a:latin typeface="Yu Gothic UI" panose="020B0500000000000000" pitchFamily="34" charset="-128"/>
              <a:ea typeface="Yu Gothic UI" panose="020B0500000000000000" pitchFamily="34" charset="-128"/>
            </a:endParaRPr>
          </a:p>
          <a:p>
            <a:endParaRPr lang="en-US" altLang="zh-TW" sz="1400" dirty="0">
              <a:solidFill>
                <a:srgbClr val="FF0000"/>
              </a:solidFill>
              <a:latin typeface="Yu Gothic UI" panose="020B0500000000000000" pitchFamily="34" charset="-128"/>
              <a:ea typeface="Yu Gothic UI" panose="020B0500000000000000" pitchFamily="34" charset="-128"/>
            </a:endParaRPr>
          </a:p>
          <a:p>
            <a:endParaRPr lang="en-US" altLang="zh-TW" sz="1400" dirty="0">
              <a:latin typeface="Yu Gothic UI" panose="020B0500000000000000" pitchFamily="34" charset="-128"/>
              <a:ea typeface="Yu Gothic UI" panose="020B0500000000000000" pitchFamily="34" charset="-128"/>
            </a:endParaRPr>
          </a:p>
          <a:p>
            <a:endParaRPr lang="en-US" altLang="zh-TW" sz="1400" dirty="0">
              <a:latin typeface="Yu Gothic UI" panose="020B0500000000000000" pitchFamily="34" charset="-128"/>
              <a:ea typeface="Yu Gothic UI" panose="020B0500000000000000" pitchFamily="34" charset="-128"/>
            </a:endParaRPr>
          </a:p>
          <a:p>
            <a:endParaRPr lang="en-US" altLang="zh-TW" sz="1400" dirty="0">
              <a:latin typeface="Yu Gothic UI" panose="020B0500000000000000" pitchFamily="34" charset="-128"/>
              <a:ea typeface="Yu Gothic UI" panose="020B0500000000000000" pitchFamily="34" charset="-128"/>
            </a:endParaRPr>
          </a:p>
          <a:p>
            <a:pPr marL="0" indent="0">
              <a:buNone/>
            </a:pPr>
            <a:endParaRPr lang="en-US" altLang="zh-TW" sz="14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(3/3)</a:t>
            </a:r>
            <a:endParaRPr lang="zh-TW" altLang="en-US" sz="2800" b="1" dirty="0">
              <a:latin typeface="Arial" panose="020B0604020202020204" pitchFamily="34" charset="0"/>
              <a:ea typeface="微軟正黑體" panose="020B0604030504040204" pitchFamily="34" charset="-120"/>
            </a:endParaRPr>
          </a:p>
        </p:txBody>
      </p:sp>
      <p:pic>
        <p:nvPicPr>
          <p:cNvPr id="10" name="圖片 9"/>
          <p:cNvPicPr>
            <a:picLocks noChangeAspect="1"/>
          </p:cNvPicPr>
          <p:nvPr/>
        </p:nvPicPr>
        <p:blipFill>
          <a:blip r:embed="rId2"/>
          <a:stretch>
            <a:fillRect/>
          </a:stretch>
        </p:blipFill>
        <p:spPr>
          <a:xfrm>
            <a:off x="6642953" y="1675065"/>
            <a:ext cx="5261100" cy="1440108"/>
          </a:xfrm>
          <a:prstGeom prst="rect">
            <a:avLst/>
          </a:prstGeom>
        </p:spPr>
      </p:pic>
      <p:pic>
        <p:nvPicPr>
          <p:cNvPr id="11" name="圖片 10"/>
          <p:cNvPicPr>
            <a:picLocks noChangeAspect="1"/>
          </p:cNvPicPr>
          <p:nvPr/>
        </p:nvPicPr>
        <p:blipFill>
          <a:blip r:embed="rId3"/>
          <a:stretch>
            <a:fillRect/>
          </a:stretch>
        </p:blipFill>
        <p:spPr>
          <a:xfrm>
            <a:off x="7508264" y="3483952"/>
            <a:ext cx="2714625" cy="2457450"/>
          </a:xfrm>
          <a:prstGeom prst="rect">
            <a:avLst/>
          </a:prstGeom>
        </p:spPr>
      </p:pic>
    </p:spTree>
    <p:extLst>
      <p:ext uri="{BB962C8B-B14F-4D97-AF65-F5344CB8AC3E}">
        <p14:creationId xmlns:p14="http://schemas.microsoft.com/office/powerpoint/2010/main" val="101736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執行範例 </a:t>
            </a:r>
            <a:r>
              <a:rPr lang="en-US" altLang="zh-TW" sz="1800" dirty="0">
                <a:solidFill>
                  <a:srgbClr val="FF0000"/>
                </a:solidFill>
                <a:latin typeface="Yu Gothic UI" panose="020B0500000000000000" pitchFamily="34" charset="-128"/>
                <a:ea typeface="Yu Gothic UI" panose="020B0500000000000000" pitchFamily="34" charset="-128"/>
              </a:rPr>
              <a:t>NoGuiGetData.py</a:t>
            </a:r>
          </a:p>
          <a:p>
            <a:r>
              <a:rPr lang="zh-TW" altLang="en-US" sz="1800" dirty="0">
                <a:latin typeface="Yu Gothic UI" panose="020B0500000000000000" pitchFamily="34" charset="-128"/>
                <a:ea typeface="Yu Gothic UI" panose="020B0500000000000000" pitchFamily="34" charset="-128"/>
              </a:rPr>
              <a:t>使用指令執行主程式</a:t>
            </a:r>
            <a:endParaRPr lang="en-US" altLang="zh-TW" sz="1800" dirty="0">
              <a:latin typeface="Yu Gothic UI" panose="020B0500000000000000" pitchFamily="34" charset="-128"/>
              <a:ea typeface="Yu Gothic UI" panose="020B0500000000000000" pitchFamily="34" charset="-128"/>
            </a:endParaRPr>
          </a:p>
          <a:p>
            <a:pPr marL="0" indent="0">
              <a:buNone/>
            </a:pPr>
            <a:r>
              <a:rPr lang="en-US" altLang="zh-TW" sz="1800" dirty="0">
                <a:latin typeface="Yu Gothic UI" panose="020B0500000000000000" pitchFamily="34" charset="-128"/>
                <a:ea typeface="Yu Gothic UI" panose="020B0500000000000000" pitchFamily="34" charset="-128"/>
              </a:rPr>
              <a:t>	-</a:t>
            </a:r>
            <a:r>
              <a:rPr lang="zh-TW" altLang="en-US" sz="1800" dirty="0">
                <a:latin typeface="Yu Gothic UI" panose="020B0500000000000000" pitchFamily="34" charset="-128"/>
                <a:ea typeface="Yu Gothic UI" panose="020B0500000000000000" pitchFamily="34" charset="-128"/>
              </a:rPr>
              <a:t> </a:t>
            </a:r>
            <a:r>
              <a:rPr lang="en-US" altLang="zh-TW" sz="1800" dirty="0">
                <a:latin typeface="Yu Gothic UI" panose="020B0500000000000000" pitchFamily="34" charset="-128"/>
                <a:ea typeface="Yu Gothic UI" panose="020B0500000000000000" pitchFamily="34" charset="-128"/>
              </a:rPr>
              <a:t>python </a:t>
            </a:r>
            <a:r>
              <a:rPr lang="zh-TW" altLang="en-US" sz="1800" dirty="0">
                <a:latin typeface="Yu Gothic UI" panose="020B0500000000000000" pitchFamily="34" charset="-128"/>
                <a:ea typeface="Yu Gothic UI" panose="020B0500000000000000" pitchFamily="34" charset="-128"/>
              </a:rPr>
              <a:t>主程式檔名</a:t>
            </a:r>
            <a:r>
              <a:rPr lang="en-US" altLang="zh-TW" sz="1800" dirty="0">
                <a:latin typeface="Yu Gothic UI" panose="020B0500000000000000" pitchFamily="34" charset="-128"/>
                <a:ea typeface="Yu Gothic UI" panose="020B0500000000000000" pitchFamily="34" charset="-128"/>
              </a:rPr>
              <a:t>.</a:t>
            </a:r>
            <a:r>
              <a:rPr lang="en-US" altLang="zh-TW" sz="1800" dirty="0" err="1">
                <a:latin typeface="Yu Gothic UI" panose="020B0500000000000000" pitchFamily="34" charset="-128"/>
                <a:ea typeface="Yu Gothic UI" panose="020B0500000000000000" pitchFamily="34" charset="-128"/>
              </a:rPr>
              <a:t>py</a:t>
            </a:r>
            <a:endParaRPr lang="en-US" altLang="zh-TW" sz="1800" dirty="0">
              <a:latin typeface="Yu Gothic UI" panose="020B0500000000000000" pitchFamily="34" charset="-128"/>
              <a:ea typeface="Yu Gothic UI" panose="020B0500000000000000" pitchFamily="34" charset="-128"/>
            </a:endParaRPr>
          </a:p>
          <a:p>
            <a:endParaRPr lang="zh-TW" altLang="en-US" sz="1800" dirty="0">
              <a:solidFill>
                <a:srgbClr val="FF0000"/>
              </a:solidFill>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(1/4)</a:t>
            </a:r>
            <a:endParaRPr lang="zh-TW" altLang="en-US" sz="2800" b="1" dirty="0">
              <a:latin typeface="Arial" panose="020B0604020202020204" pitchFamily="34" charset="0"/>
              <a:ea typeface="微軟正黑體" panose="020B0604030504040204" pitchFamily="34" charset="-120"/>
            </a:endParaRPr>
          </a:p>
        </p:txBody>
      </p:sp>
      <p:grpSp>
        <p:nvGrpSpPr>
          <p:cNvPr id="9" name="群組 8">
            <a:extLst>
              <a:ext uri="{FF2B5EF4-FFF2-40B4-BE49-F238E27FC236}">
                <a16:creationId xmlns:a16="http://schemas.microsoft.com/office/drawing/2014/main" id="{BDC1F70D-BAD1-4CD8-BD62-5A5488A6D890}"/>
              </a:ext>
            </a:extLst>
          </p:cNvPr>
          <p:cNvGrpSpPr/>
          <p:nvPr/>
        </p:nvGrpSpPr>
        <p:grpSpPr>
          <a:xfrm>
            <a:off x="916584" y="2954659"/>
            <a:ext cx="6668581" cy="2044060"/>
            <a:chOff x="6118810" y="4755749"/>
            <a:chExt cx="4709934" cy="1270398"/>
          </a:xfrm>
        </p:grpSpPr>
        <p:pic>
          <p:nvPicPr>
            <p:cNvPr id="10" name="圖片 9">
              <a:extLst>
                <a:ext uri="{FF2B5EF4-FFF2-40B4-BE49-F238E27FC236}">
                  <a16:creationId xmlns:a16="http://schemas.microsoft.com/office/drawing/2014/main" id="{543D792B-79D7-43CB-981B-FAC7786D933D}"/>
                </a:ext>
              </a:extLst>
            </p:cNvPr>
            <p:cNvPicPr>
              <a:picLocks noChangeAspect="1"/>
            </p:cNvPicPr>
            <p:nvPr/>
          </p:nvPicPr>
          <p:blipFill>
            <a:blip r:embed="rId2"/>
            <a:stretch>
              <a:fillRect/>
            </a:stretch>
          </p:blipFill>
          <p:spPr>
            <a:xfrm>
              <a:off x="6118810" y="4755749"/>
              <a:ext cx="4709934" cy="1270398"/>
            </a:xfrm>
            <a:prstGeom prst="rect">
              <a:avLst/>
            </a:prstGeom>
          </p:spPr>
        </p:pic>
        <p:sp>
          <p:nvSpPr>
            <p:cNvPr id="13" name="矩形 12">
              <a:extLst>
                <a:ext uri="{FF2B5EF4-FFF2-40B4-BE49-F238E27FC236}">
                  <a16:creationId xmlns:a16="http://schemas.microsoft.com/office/drawing/2014/main" id="{9DBB6A86-D4E8-4EB6-810D-3992935EE222}"/>
                </a:ext>
              </a:extLst>
            </p:cNvPr>
            <p:cNvSpPr/>
            <p:nvPr/>
          </p:nvSpPr>
          <p:spPr>
            <a:xfrm>
              <a:off x="6161865" y="4986959"/>
              <a:ext cx="4459995" cy="1950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71355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(2/4)</a:t>
            </a:r>
            <a:endParaRPr lang="zh-TW" altLang="en-US" sz="2800" b="1" dirty="0">
              <a:latin typeface="Arial" panose="020B060402020202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C5488339-943A-4FD4-8F44-4B4D6DBFD131}"/>
              </a:ext>
            </a:extLst>
          </p:cNvPr>
          <p:cNvSpPr txBox="1"/>
          <p:nvPr/>
        </p:nvSpPr>
        <p:spPr>
          <a:xfrm>
            <a:off x="7306811" y="1738068"/>
            <a:ext cx="4332215" cy="1477328"/>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連接裝置</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選擇想要從裝置中拿取的資料，並在迴圈中一直拿取</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p>
        </p:txBody>
      </p:sp>
      <p:pic>
        <p:nvPicPr>
          <p:cNvPr id="6" name="圖片 5">
            <a:extLst>
              <a:ext uri="{FF2B5EF4-FFF2-40B4-BE49-F238E27FC236}">
                <a16:creationId xmlns:a16="http://schemas.microsoft.com/office/drawing/2014/main" id="{9BF61585-6FC4-4EAC-B46F-4378F3F4D167}"/>
              </a:ext>
            </a:extLst>
          </p:cNvPr>
          <p:cNvPicPr>
            <a:picLocks noChangeAspect="1"/>
          </p:cNvPicPr>
          <p:nvPr/>
        </p:nvPicPr>
        <p:blipFill>
          <a:blip r:embed="rId2"/>
          <a:stretch>
            <a:fillRect/>
          </a:stretch>
        </p:blipFill>
        <p:spPr>
          <a:xfrm>
            <a:off x="1013808" y="1738068"/>
            <a:ext cx="6117395" cy="1614208"/>
          </a:xfrm>
          <a:prstGeom prst="rect">
            <a:avLst/>
          </a:prstGeom>
        </p:spPr>
      </p:pic>
    </p:spTree>
    <p:extLst>
      <p:ext uri="{BB962C8B-B14F-4D97-AF65-F5344CB8AC3E}">
        <p14:creationId xmlns:p14="http://schemas.microsoft.com/office/powerpoint/2010/main" val="301434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(3/4)</a:t>
            </a:r>
            <a:endParaRPr lang="zh-TW" altLang="en-US" sz="2800" b="1"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67426CC4-4794-42BD-97AA-4EA67BE398EC}"/>
              </a:ext>
            </a:extLst>
          </p:cNvPr>
          <p:cNvSpPr txBox="1"/>
          <p:nvPr/>
        </p:nvSpPr>
        <p:spPr>
          <a:xfrm>
            <a:off x="7306811" y="1738068"/>
            <a:ext cx="4332215" cy="1477328"/>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確認裝置是否連接，以及顯示連接的方式</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重置裝置的</a:t>
            </a:r>
            <a:r>
              <a:rPr lang="en-US" altLang="zh-TW" dirty="0">
                <a:latin typeface="Yu Gothic UI" panose="020B0500000000000000" pitchFamily="34" charset="-128"/>
                <a:ea typeface="Yu Gothic UI" panose="020B0500000000000000" pitchFamily="34" charset="-128"/>
              </a:rPr>
              <a:t>hardware register</a:t>
            </a:r>
          </a:p>
          <a:p>
            <a:pPr marL="342900" indent="-342900">
              <a:buFont typeface="+mj-lt"/>
              <a:buAutoNum type="arabicPeriod"/>
            </a:pPr>
            <a:endParaRPr lang="en-US" altLang="zh-TW" dirty="0"/>
          </a:p>
        </p:txBody>
      </p:sp>
      <p:pic>
        <p:nvPicPr>
          <p:cNvPr id="5" name="圖片 4">
            <a:extLst>
              <a:ext uri="{FF2B5EF4-FFF2-40B4-BE49-F238E27FC236}">
                <a16:creationId xmlns:a16="http://schemas.microsoft.com/office/drawing/2014/main" id="{09AB39E7-05ED-4400-A8F1-D750D06DEDFD}"/>
              </a:ext>
            </a:extLst>
          </p:cNvPr>
          <p:cNvPicPr>
            <a:picLocks noChangeAspect="1"/>
          </p:cNvPicPr>
          <p:nvPr/>
        </p:nvPicPr>
        <p:blipFill>
          <a:blip r:embed="rId2"/>
          <a:stretch>
            <a:fillRect/>
          </a:stretch>
        </p:blipFill>
        <p:spPr>
          <a:xfrm>
            <a:off x="852045" y="1721473"/>
            <a:ext cx="6352171" cy="4002002"/>
          </a:xfrm>
          <a:prstGeom prst="rect">
            <a:avLst/>
          </a:prstGeom>
        </p:spPr>
      </p:pic>
      <p:sp>
        <p:nvSpPr>
          <p:cNvPr id="10" name="矩形 9">
            <a:extLst>
              <a:ext uri="{FF2B5EF4-FFF2-40B4-BE49-F238E27FC236}">
                <a16:creationId xmlns:a16="http://schemas.microsoft.com/office/drawing/2014/main" id="{3C954662-A949-453B-8E00-288F611E0049}"/>
              </a:ext>
            </a:extLst>
          </p:cNvPr>
          <p:cNvSpPr/>
          <p:nvPr/>
        </p:nvSpPr>
        <p:spPr>
          <a:xfrm>
            <a:off x="892081" y="1765279"/>
            <a:ext cx="6272101" cy="891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950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en-US" altLang="zh-TW" sz="2800" b="1" dirty="0">
                <a:latin typeface="Arial" panose="020B0604020202020204" pitchFamily="34" charset="0"/>
                <a:ea typeface="微軟正黑體" panose="020B0604030504040204" pitchFamily="34" charset="-120"/>
              </a:rPr>
              <a:t>(4/4)</a:t>
            </a:r>
            <a:endParaRPr lang="zh-TW" altLang="en-US" sz="2800" b="1"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C11EFB6C-A992-421D-927F-065C6EEC34C7}"/>
              </a:ext>
            </a:extLst>
          </p:cNvPr>
          <p:cNvSpPr txBox="1"/>
          <p:nvPr/>
        </p:nvSpPr>
        <p:spPr>
          <a:xfrm>
            <a:off x="6096000" y="1604248"/>
            <a:ext cx="4332215" cy="923330"/>
          </a:xfrm>
          <a:prstGeom prst="rect">
            <a:avLst/>
          </a:prstGeom>
          <a:noFill/>
        </p:spPr>
        <p:txBody>
          <a:bodyPr wrap="square" rtlCol="0">
            <a:spAutoFit/>
          </a:bodyPr>
          <a:lstStyle/>
          <a:p>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迴圈中會不斷的拿取資料並可以在每一次的迴圈中寫入拿到資料後的處理</a:t>
            </a:r>
            <a:endParaRPr lang="en-US" altLang="zh-TW" dirty="0"/>
          </a:p>
        </p:txBody>
      </p:sp>
      <p:grpSp>
        <p:nvGrpSpPr>
          <p:cNvPr id="11" name="群組 10">
            <a:extLst>
              <a:ext uri="{FF2B5EF4-FFF2-40B4-BE49-F238E27FC236}">
                <a16:creationId xmlns:a16="http://schemas.microsoft.com/office/drawing/2014/main" id="{D1A75829-0BFB-4A36-8958-44C9C6A75B98}"/>
              </a:ext>
            </a:extLst>
          </p:cNvPr>
          <p:cNvGrpSpPr/>
          <p:nvPr/>
        </p:nvGrpSpPr>
        <p:grpSpPr>
          <a:xfrm>
            <a:off x="733373" y="2238999"/>
            <a:ext cx="5077401" cy="3198870"/>
            <a:chOff x="852045" y="1721473"/>
            <a:chExt cx="5077401" cy="3198870"/>
          </a:xfrm>
        </p:grpSpPr>
        <p:pic>
          <p:nvPicPr>
            <p:cNvPr id="8" name="圖片 7">
              <a:extLst>
                <a:ext uri="{FF2B5EF4-FFF2-40B4-BE49-F238E27FC236}">
                  <a16:creationId xmlns:a16="http://schemas.microsoft.com/office/drawing/2014/main" id="{D1FB6770-9940-4518-925B-50A58819BA11}"/>
                </a:ext>
              </a:extLst>
            </p:cNvPr>
            <p:cNvPicPr>
              <a:picLocks noChangeAspect="1"/>
            </p:cNvPicPr>
            <p:nvPr/>
          </p:nvPicPr>
          <p:blipFill>
            <a:blip r:embed="rId2"/>
            <a:stretch>
              <a:fillRect/>
            </a:stretch>
          </p:blipFill>
          <p:spPr>
            <a:xfrm>
              <a:off x="852045" y="1721473"/>
              <a:ext cx="5077401" cy="3198870"/>
            </a:xfrm>
            <a:prstGeom prst="rect">
              <a:avLst/>
            </a:prstGeom>
          </p:spPr>
        </p:pic>
        <p:sp>
          <p:nvSpPr>
            <p:cNvPr id="10" name="矩形 9">
              <a:extLst>
                <a:ext uri="{FF2B5EF4-FFF2-40B4-BE49-F238E27FC236}">
                  <a16:creationId xmlns:a16="http://schemas.microsoft.com/office/drawing/2014/main" id="{340EDAE4-FD0B-41EE-8E5B-680E4CCDE67F}"/>
                </a:ext>
              </a:extLst>
            </p:cNvPr>
            <p:cNvSpPr/>
            <p:nvPr/>
          </p:nvSpPr>
          <p:spPr>
            <a:xfrm>
              <a:off x="852045" y="2821577"/>
              <a:ext cx="5077401" cy="19855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 name="圖片 4">
            <a:extLst>
              <a:ext uri="{FF2B5EF4-FFF2-40B4-BE49-F238E27FC236}">
                <a16:creationId xmlns:a16="http://schemas.microsoft.com/office/drawing/2014/main" id="{6E3FD32D-AC12-403E-9F8C-41093096128C}"/>
              </a:ext>
            </a:extLst>
          </p:cNvPr>
          <p:cNvPicPr>
            <a:picLocks noChangeAspect="1"/>
          </p:cNvPicPr>
          <p:nvPr/>
        </p:nvPicPr>
        <p:blipFill>
          <a:blip r:embed="rId3"/>
          <a:stretch>
            <a:fillRect/>
          </a:stretch>
        </p:blipFill>
        <p:spPr>
          <a:xfrm>
            <a:off x="6096000" y="2825539"/>
            <a:ext cx="5931516" cy="3090472"/>
          </a:xfrm>
          <a:prstGeom prst="rect">
            <a:avLst/>
          </a:prstGeom>
        </p:spPr>
      </p:pic>
    </p:spTree>
    <p:extLst>
      <p:ext uri="{BB962C8B-B14F-4D97-AF65-F5344CB8AC3E}">
        <p14:creationId xmlns:p14="http://schemas.microsoft.com/office/powerpoint/2010/main" val="347232717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414</Words>
  <Application>Microsoft Office PowerPoint</Application>
  <PresentationFormat>寬螢幕</PresentationFormat>
  <Paragraphs>53</Paragraphs>
  <Slides>10</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vt:i4>
      </vt:variant>
    </vt:vector>
  </HeadingPairs>
  <TitlesOfParts>
    <vt:vector size="17" baseType="lpstr">
      <vt:lpstr>Yu Gothic UI</vt:lpstr>
      <vt:lpstr>微軟正黑體</vt:lpstr>
      <vt:lpstr>Arial</vt:lpstr>
      <vt:lpstr>Calibri</vt:lpstr>
      <vt:lpstr>Calibri Light</vt:lpstr>
      <vt:lpstr>Candara</vt:lpstr>
      <vt:lpstr>Office 佈景主題</vt:lpstr>
      <vt:lpstr>KKT Module user guide</vt:lpstr>
      <vt:lpstr>Contents</vt:lpstr>
      <vt:lpstr>安裝環境(1/3)</vt:lpstr>
      <vt:lpstr>安裝環境(2/3)</vt:lpstr>
      <vt:lpstr>安裝環境(3/3)</vt:lpstr>
      <vt:lpstr>拿取數據(1/4)</vt:lpstr>
      <vt:lpstr>拿取數據(2/4)</vt:lpstr>
      <vt:lpstr>拿取數據(3/4)</vt:lpstr>
      <vt:lpstr>拿取數據(4/4)</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Katrina Mo</dc:creator>
  <cp:lastModifiedBy>Wayne Lin</cp:lastModifiedBy>
  <cp:revision>58</cp:revision>
  <dcterms:created xsi:type="dcterms:W3CDTF">2021-01-29T01:46:06Z</dcterms:created>
  <dcterms:modified xsi:type="dcterms:W3CDTF">2022-06-20T12:23:27Z</dcterms:modified>
</cp:coreProperties>
</file>